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19.xml" ContentType="application/vnd.openxmlformats-officedocument.presentationml.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126.xml" ContentType="application/vnd.openxmlformats-officedocument.presentationml.slide+xml"/>
  <Override PartName="/ppt/slides/slide12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8"/>
  </p:notesMasterIdLst>
  <p:sldIdLst>
    <p:sldId id="256" r:id="rId2"/>
    <p:sldId id="384" r:id="rId3"/>
    <p:sldId id="405" r:id="rId4"/>
    <p:sldId id="257" r:id="rId5"/>
    <p:sldId id="258" r:id="rId6"/>
    <p:sldId id="381" r:id="rId7"/>
    <p:sldId id="259" r:id="rId8"/>
    <p:sldId id="260" r:id="rId9"/>
    <p:sldId id="261" r:id="rId10"/>
    <p:sldId id="262" r:id="rId11"/>
    <p:sldId id="264" r:id="rId12"/>
    <p:sldId id="265" r:id="rId13"/>
    <p:sldId id="266" r:id="rId14"/>
    <p:sldId id="268" r:id="rId15"/>
    <p:sldId id="269" r:id="rId16"/>
    <p:sldId id="270" r:id="rId17"/>
    <p:sldId id="271" r:id="rId18"/>
    <p:sldId id="272" r:id="rId19"/>
    <p:sldId id="273" r:id="rId20"/>
    <p:sldId id="275" r:id="rId21"/>
    <p:sldId id="321" r:id="rId22"/>
    <p:sldId id="406" r:id="rId23"/>
    <p:sldId id="263" r:id="rId24"/>
    <p:sldId id="276" r:id="rId25"/>
    <p:sldId id="278" r:id="rId26"/>
    <p:sldId id="280" r:id="rId27"/>
    <p:sldId id="279" r:id="rId28"/>
    <p:sldId id="281" r:id="rId29"/>
    <p:sldId id="282" r:id="rId30"/>
    <p:sldId id="283" r:id="rId31"/>
    <p:sldId id="284" r:id="rId32"/>
    <p:sldId id="285" r:id="rId33"/>
    <p:sldId id="286" r:id="rId34"/>
    <p:sldId id="287" r:id="rId35"/>
    <p:sldId id="353" r:id="rId36"/>
    <p:sldId id="288" r:id="rId37"/>
    <p:sldId id="290" r:id="rId38"/>
    <p:sldId id="291" r:id="rId39"/>
    <p:sldId id="394" r:id="rId40"/>
    <p:sldId id="395" r:id="rId41"/>
    <p:sldId id="277" r:id="rId42"/>
    <p:sldId id="396" r:id="rId43"/>
    <p:sldId id="397" r:id="rId44"/>
    <p:sldId id="398" r:id="rId45"/>
    <p:sldId id="399" r:id="rId46"/>
    <p:sldId id="400" r:id="rId47"/>
    <p:sldId id="401" r:id="rId48"/>
    <p:sldId id="402" r:id="rId49"/>
    <p:sldId id="407" r:id="rId50"/>
    <p:sldId id="292" r:id="rId51"/>
    <p:sldId id="293" r:id="rId52"/>
    <p:sldId id="294" r:id="rId53"/>
    <p:sldId id="295" r:id="rId54"/>
    <p:sldId id="297" r:id="rId55"/>
    <p:sldId id="296" r:id="rId56"/>
    <p:sldId id="300" r:id="rId57"/>
    <p:sldId id="302" r:id="rId58"/>
    <p:sldId id="301" r:id="rId59"/>
    <p:sldId id="298" r:id="rId60"/>
    <p:sldId id="299" r:id="rId61"/>
    <p:sldId id="303" r:id="rId62"/>
    <p:sldId id="408" r:id="rId63"/>
    <p:sldId id="304" r:id="rId64"/>
    <p:sldId id="305" r:id="rId65"/>
    <p:sldId id="308" r:id="rId66"/>
    <p:sldId id="307" r:id="rId67"/>
    <p:sldId id="311" r:id="rId68"/>
    <p:sldId id="306" r:id="rId69"/>
    <p:sldId id="313" r:id="rId70"/>
    <p:sldId id="312" r:id="rId71"/>
    <p:sldId id="314" r:id="rId72"/>
    <p:sldId id="315" r:id="rId73"/>
    <p:sldId id="316" r:id="rId74"/>
    <p:sldId id="310" r:id="rId75"/>
    <p:sldId id="317" r:id="rId76"/>
    <p:sldId id="318" r:id="rId77"/>
    <p:sldId id="319" r:id="rId78"/>
    <p:sldId id="403" r:id="rId79"/>
    <p:sldId id="404" r:id="rId80"/>
    <p:sldId id="322" r:id="rId81"/>
    <p:sldId id="326" r:id="rId82"/>
    <p:sldId id="327" r:id="rId83"/>
    <p:sldId id="328" r:id="rId84"/>
    <p:sldId id="330" r:id="rId85"/>
    <p:sldId id="329" r:id="rId86"/>
    <p:sldId id="331" r:id="rId87"/>
    <p:sldId id="334" r:id="rId88"/>
    <p:sldId id="410" r:id="rId89"/>
    <p:sldId id="419" r:id="rId90"/>
    <p:sldId id="420" r:id="rId91"/>
    <p:sldId id="421" r:id="rId92"/>
    <p:sldId id="417" r:id="rId93"/>
    <p:sldId id="418" r:id="rId94"/>
    <p:sldId id="412" r:id="rId95"/>
    <p:sldId id="413" r:id="rId96"/>
    <p:sldId id="414" r:id="rId97"/>
    <p:sldId id="415" r:id="rId98"/>
    <p:sldId id="416" r:id="rId99"/>
    <p:sldId id="340" r:id="rId100"/>
    <p:sldId id="341" r:id="rId101"/>
    <p:sldId id="343" r:id="rId102"/>
    <p:sldId id="344" r:id="rId103"/>
    <p:sldId id="345" r:id="rId104"/>
    <p:sldId id="346" r:id="rId105"/>
    <p:sldId id="347" r:id="rId106"/>
    <p:sldId id="348" r:id="rId107"/>
    <p:sldId id="349" r:id="rId108"/>
    <p:sldId id="350" r:id="rId109"/>
    <p:sldId id="351" r:id="rId110"/>
    <p:sldId id="352" r:id="rId111"/>
    <p:sldId id="355" r:id="rId112"/>
    <p:sldId id="354" r:id="rId113"/>
    <p:sldId id="356" r:id="rId114"/>
    <p:sldId id="357" r:id="rId115"/>
    <p:sldId id="358" r:id="rId116"/>
    <p:sldId id="359" r:id="rId117"/>
    <p:sldId id="360" r:id="rId118"/>
    <p:sldId id="361" r:id="rId119"/>
    <p:sldId id="362" r:id="rId120"/>
    <p:sldId id="363" r:id="rId121"/>
    <p:sldId id="364" r:id="rId122"/>
    <p:sldId id="365" r:id="rId123"/>
    <p:sldId id="366" r:id="rId124"/>
    <p:sldId id="367" r:id="rId125"/>
    <p:sldId id="368" r:id="rId126"/>
    <p:sldId id="369" r:id="rId127"/>
    <p:sldId id="370" r:id="rId128"/>
    <p:sldId id="371" r:id="rId129"/>
    <p:sldId id="372" r:id="rId130"/>
    <p:sldId id="411" r:id="rId131"/>
    <p:sldId id="383" r:id="rId132"/>
    <p:sldId id="377" r:id="rId133"/>
    <p:sldId id="379" r:id="rId134"/>
    <p:sldId id="380" r:id="rId135"/>
    <p:sldId id="409" r:id="rId136"/>
    <p:sldId id="393" r:id="rId137"/>
  </p:sldIdLst>
  <p:sldSz cx="9144000" cy="5143500" type="screen16x9"/>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6CC"/>
    <a:srgbClr val="003296"/>
    <a:srgbClr val="0099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2382" autoAdjust="0"/>
    <p:restoredTop sz="94660"/>
  </p:normalViewPr>
  <p:slideViewPr>
    <p:cSldViewPr>
      <p:cViewPr varScale="1">
        <p:scale>
          <a:sx n="147" d="100"/>
          <a:sy n="147" d="100"/>
        </p:scale>
        <p:origin x="-570" y="-96"/>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4A9CCEFF-0A0A-4D18-9D3D-9390754362B8}" type="datetimeFigureOut">
              <a:rPr lang="en-US" smtClean="0"/>
              <a:pPr/>
              <a:t>9/15/2022</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1F85CFD2-25F4-4B4B-9AA5-C29AFAA70475}" type="slidenum">
              <a:rPr lang="en-US" smtClean="0"/>
              <a:pPr/>
              <a:t>‹#›</a:t>
            </a:fld>
            <a:endParaRPr lang="en-US"/>
          </a:p>
        </p:txBody>
      </p:sp>
    </p:spTree>
    <p:extLst>
      <p:ext uri="{BB962C8B-B14F-4D97-AF65-F5344CB8AC3E}">
        <p14:creationId xmlns="" xmlns:p14="http://schemas.microsoft.com/office/powerpoint/2010/main" val="22614239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85CFD2-25F4-4B4B-9AA5-C29AFAA70475}" type="slidenum">
              <a:rPr lang="en-US" smtClean="0"/>
              <a:pPr/>
              <a:t>1</a:t>
            </a:fld>
            <a:endParaRPr lang="en-US"/>
          </a:p>
        </p:txBody>
      </p:sp>
    </p:spTree>
    <p:extLst>
      <p:ext uri="{BB962C8B-B14F-4D97-AF65-F5344CB8AC3E}">
        <p14:creationId xmlns="" xmlns:p14="http://schemas.microsoft.com/office/powerpoint/2010/main" val="3623051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85CFD2-25F4-4B4B-9AA5-C29AFAA70475}" type="slidenum">
              <a:rPr lang="en-US" smtClean="0"/>
              <a:pPr/>
              <a:t>2</a:t>
            </a:fld>
            <a:endParaRPr lang="en-US"/>
          </a:p>
        </p:txBody>
      </p:sp>
    </p:spTree>
    <p:extLst>
      <p:ext uri="{BB962C8B-B14F-4D97-AF65-F5344CB8AC3E}">
        <p14:creationId xmlns="" xmlns:p14="http://schemas.microsoft.com/office/powerpoint/2010/main" val="220267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85CFD2-25F4-4B4B-9AA5-C29AFAA70475}" type="slidenum">
              <a:rPr lang="en-US" smtClean="0"/>
              <a:pPr/>
              <a:t>3</a:t>
            </a:fld>
            <a:endParaRPr lang="en-US"/>
          </a:p>
        </p:txBody>
      </p:sp>
    </p:spTree>
    <p:extLst>
      <p:ext uri="{BB962C8B-B14F-4D97-AF65-F5344CB8AC3E}">
        <p14:creationId xmlns="" xmlns:p14="http://schemas.microsoft.com/office/powerpoint/2010/main" val="3623051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85CFD2-25F4-4B4B-9AA5-C29AFAA70475}" type="slidenum">
              <a:rPr lang="en-US" smtClean="0"/>
              <a:pPr/>
              <a:t>22</a:t>
            </a:fld>
            <a:endParaRPr lang="en-US"/>
          </a:p>
        </p:txBody>
      </p:sp>
    </p:spTree>
    <p:extLst>
      <p:ext uri="{BB962C8B-B14F-4D97-AF65-F5344CB8AC3E}">
        <p14:creationId xmlns="" xmlns:p14="http://schemas.microsoft.com/office/powerpoint/2010/main" val="3623051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85CFD2-25F4-4B4B-9AA5-C29AFAA70475}" type="slidenum">
              <a:rPr lang="en-US" smtClean="0"/>
              <a:pPr/>
              <a:t>49</a:t>
            </a:fld>
            <a:endParaRPr lang="en-US"/>
          </a:p>
        </p:txBody>
      </p:sp>
    </p:spTree>
    <p:extLst>
      <p:ext uri="{BB962C8B-B14F-4D97-AF65-F5344CB8AC3E}">
        <p14:creationId xmlns="" xmlns:p14="http://schemas.microsoft.com/office/powerpoint/2010/main" val="3623051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85CFD2-25F4-4B4B-9AA5-C29AFAA70475}" type="slidenum">
              <a:rPr lang="en-US" smtClean="0"/>
              <a:pPr/>
              <a:t>62</a:t>
            </a:fld>
            <a:endParaRPr lang="en-US"/>
          </a:p>
        </p:txBody>
      </p:sp>
    </p:spTree>
    <p:extLst>
      <p:ext uri="{BB962C8B-B14F-4D97-AF65-F5344CB8AC3E}">
        <p14:creationId xmlns="" xmlns:p14="http://schemas.microsoft.com/office/powerpoint/2010/main" val="3623051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85CFD2-25F4-4B4B-9AA5-C29AFAA70475}" type="slidenum">
              <a:rPr lang="en-US" smtClean="0"/>
              <a:pPr/>
              <a:t>88</a:t>
            </a:fld>
            <a:endParaRPr lang="en-US"/>
          </a:p>
        </p:txBody>
      </p:sp>
    </p:spTree>
    <p:extLst>
      <p:ext uri="{BB962C8B-B14F-4D97-AF65-F5344CB8AC3E}">
        <p14:creationId xmlns="" xmlns:p14="http://schemas.microsoft.com/office/powerpoint/2010/main" val="3623051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85CFD2-25F4-4B4B-9AA5-C29AFAA70475}" type="slidenum">
              <a:rPr lang="en-US" smtClean="0"/>
              <a:pPr/>
              <a:t>130</a:t>
            </a:fld>
            <a:endParaRPr lang="en-US"/>
          </a:p>
        </p:txBody>
      </p:sp>
    </p:spTree>
    <p:extLst>
      <p:ext uri="{BB962C8B-B14F-4D97-AF65-F5344CB8AC3E}">
        <p14:creationId xmlns="" xmlns:p14="http://schemas.microsoft.com/office/powerpoint/2010/main" val="3623051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5384493-6C2E-4221-B622-2C8A1793D230}" type="datetime1">
              <a:rPr lang="en-US" smtClean="0"/>
              <a:pPr/>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C431033-416B-41D0-8B7C-6BFE649EF56E}" type="datetime1">
              <a:rPr lang="en-US" smtClean="0"/>
              <a:pPr/>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25C7E4-0E75-4486-B3A5-5953938EE6C6}" type="datetime1">
              <a:rPr lang="en-US" smtClean="0"/>
              <a:pPr/>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5E0530-5D0A-4ABB-A822-1E5B62D1BA60}" type="datetime1">
              <a:rPr lang="en-US" smtClean="0"/>
              <a:pPr/>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F756D5-3761-4DAE-BD2E-27BE66F3E870}" type="datetime1">
              <a:rPr lang="en-US" smtClean="0"/>
              <a:pPr/>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BC8C3A4-DC50-4A6A-BEC0-B6AE3C0312C7}" type="datetime1">
              <a:rPr lang="en-US" smtClean="0"/>
              <a:pPr/>
              <a:t>9/15/2022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F68112E-7F21-47C6-B028-445D7516FF19}" type="datetime1">
              <a:rPr lang="en-US" smtClean="0"/>
              <a:pPr/>
              <a:t>9/15/2022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0654EAD-A216-466C-9D37-AC9F19558608}" type="datetime1">
              <a:rPr lang="en-US" smtClean="0"/>
              <a:pPr/>
              <a:t>9/15/2022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5DF199-00E4-4648-AC59-DA20B53EC04E}" type="datetime1">
              <a:rPr lang="en-US" smtClean="0"/>
              <a:pPr/>
              <a:t>9/15/2022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E83A86-787D-4C8E-81CD-32D63D7F2436}" type="datetime1">
              <a:rPr lang="en-US" smtClean="0"/>
              <a:pPr/>
              <a:t>9/15/2022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DFEBCF-C80C-41D3-A781-220C2AEF6D17}" type="datetime1">
              <a:rPr lang="en-US" smtClean="0"/>
              <a:pPr/>
              <a:t>9/15/2022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B6C2BB0-54A9-4236-9357-C9879649F314}" type="datetime1">
              <a:rPr lang="en-US" smtClean="0"/>
              <a:pPr/>
              <a:t>9/15/2022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3CB9D9F-970B-457E-93DD-7B85396FCE1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hyperlink" Target="https://getbootstrap.com/docs/5.1/getting-started/introduction/" TargetMode="Externa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15.png"/><Relationship Id="rId1" Type="http://schemas.openxmlformats.org/officeDocument/2006/relationships/slideLayout" Target="../slideLayouts/slideLayout1.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3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w3schools.com/css/default.asp" TargetMode="Externa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366CC"/>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1428750"/>
            <a:ext cx="9144000" cy="2438400"/>
          </a:xfrm>
        </p:spPr>
        <p:txBody>
          <a:bodyPr>
            <a:normAutofit/>
          </a:bodyPr>
          <a:lstStyle/>
          <a:p>
            <a:r>
              <a:rPr lang="en-US" sz="3500" u="sng" dirty="0" smtClean="0">
                <a:solidFill>
                  <a:schemeClr val="bg1"/>
                </a:solidFill>
                <a:latin typeface="Arial Black" pitchFamily="34" charset="0"/>
              </a:rPr>
              <a:t>CSS</a:t>
            </a:r>
            <a:endParaRPr lang="en-US" sz="3500" u="sng" dirty="0">
              <a:solidFill>
                <a:schemeClr val="bg1"/>
              </a:solidFill>
              <a:latin typeface="Arial Black"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83820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Declaration blocks can be on a single line, or spread across multiple lines if they have more than one declaration.</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Each declaration is terminated with a semicolon.</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browser ignores all white space.</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rmAutofit fontScale="90000"/>
          </a:bodyPr>
          <a:lstStyle/>
          <a:p>
            <a:r>
              <a:rPr lang="en-US" sz="2500" u="sng" dirty="0">
                <a:solidFill>
                  <a:srgbClr val="3366CC"/>
                </a:solidFill>
                <a:latin typeface="Arial Black" pitchFamily="34" charset="0"/>
              </a:rPr>
              <a:t>SYNTAX</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POSITIONING</a:t>
            </a:r>
          </a:p>
        </p:txBody>
      </p:sp>
      <p:pic>
        <p:nvPicPr>
          <p:cNvPr id="14339" name="Picture 3"/>
          <p:cNvPicPr>
            <a:picLocks noChangeAspect="1" noChangeArrowheads="1"/>
          </p:cNvPicPr>
          <p:nvPr/>
        </p:nvPicPr>
        <p:blipFill>
          <a:blip r:embed="rId2" cstate="print"/>
          <a:srcRect/>
          <a:stretch>
            <a:fillRect/>
          </a:stretch>
        </p:blipFill>
        <p:spPr bwMode="auto">
          <a:xfrm>
            <a:off x="228600" y="1123950"/>
            <a:ext cx="3814762" cy="3736821"/>
          </a:xfrm>
          <a:prstGeom prst="rect">
            <a:avLst/>
          </a:prstGeom>
          <a:noFill/>
          <a:ln w="9525">
            <a:noFill/>
            <a:miter lim="800000"/>
            <a:headEnd/>
            <a:tailEnd/>
          </a:ln>
        </p:spPr>
      </p:pic>
      <p:pic>
        <p:nvPicPr>
          <p:cNvPr id="14340" name="Picture 4"/>
          <p:cNvPicPr>
            <a:picLocks noChangeAspect="1" noChangeArrowheads="1"/>
          </p:cNvPicPr>
          <p:nvPr/>
        </p:nvPicPr>
        <p:blipFill>
          <a:blip r:embed="rId3" cstate="print"/>
          <a:srcRect/>
          <a:stretch>
            <a:fillRect/>
          </a:stretch>
        </p:blipFill>
        <p:spPr bwMode="auto">
          <a:xfrm>
            <a:off x="4343400" y="1200150"/>
            <a:ext cx="4580987" cy="3576638"/>
          </a:xfrm>
          <a:prstGeom prst="rect">
            <a:avLst/>
          </a:prstGeom>
          <a:noFill/>
          <a:ln w="9525">
            <a:noFill/>
            <a:miter lim="800000"/>
            <a:headEnd/>
            <a:tailEnd/>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Z-INDEX</a:t>
            </a:r>
          </a:p>
        </p:txBody>
      </p:sp>
      <p:sp>
        <p:nvSpPr>
          <p:cNvPr id="5" name="Subtitle 2"/>
          <p:cNvSpPr>
            <a:spLocks noGrp="1"/>
          </p:cNvSpPr>
          <p:nvPr>
            <p:ph type="subTitle" idx="1"/>
          </p:nvPr>
        </p:nvSpPr>
        <p:spPr>
          <a:xfrm>
            <a:off x="304800" y="971550"/>
            <a:ext cx="8458200" cy="38862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z-index is used to specify the order at which an element is overlaid on a page.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higher the z-index, the farther front the element is displayed.</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lower the z-index, the farther back the element is displayed.</a:t>
            </a:r>
          </a:p>
          <a:p>
            <a:pPr algn="l"/>
            <a:r>
              <a:rPr lang="en-US" sz="2000" dirty="0" smtClean="0">
                <a:solidFill>
                  <a:schemeClr val="tx1">
                    <a:lumMod val="65000"/>
                    <a:lumOff val="35000"/>
                  </a:schemeClr>
                </a:solidFill>
                <a:latin typeface="Arial" pitchFamily="34" charset="0"/>
                <a:cs typeface="Arial" pitchFamily="34" charset="0"/>
              </a:rPr>
              <a:t> </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Z-INDEX</a:t>
            </a:r>
          </a:p>
        </p:txBody>
      </p:sp>
      <p:pic>
        <p:nvPicPr>
          <p:cNvPr id="16386" name="Picture 2"/>
          <p:cNvPicPr>
            <a:picLocks noChangeAspect="1" noChangeArrowheads="1"/>
          </p:cNvPicPr>
          <p:nvPr/>
        </p:nvPicPr>
        <p:blipFill>
          <a:blip r:embed="rId2" cstate="print"/>
          <a:srcRect/>
          <a:stretch>
            <a:fillRect/>
          </a:stretch>
        </p:blipFill>
        <p:spPr bwMode="auto">
          <a:xfrm>
            <a:off x="489098" y="1276350"/>
            <a:ext cx="4110327" cy="3337383"/>
          </a:xfrm>
          <a:prstGeom prst="rect">
            <a:avLst/>
          </a:prstGeom>
          <a:noFill/>
          <a:ln w="9525">
            <a:noFill/>
            <a:miter lim="800000"/>
            <a:headEnd/>
            <a:tailEnd/>
          </a:ln>
        </p:spPr>
      </p:pic>
      <p:pic>
        <p:nvPicPr>
          <p:cNvPr id="16387" name="Picture 3"/>
          <p:cNvPicPr>
            <a:picLocks noChangeAspect="1" noChangeArrowheads="1"/>
          </p:cNvPicPr>
          <p:nvPr/>
        </p:nvPicPr>
        <p:blipFill>
          <a:blip r:embed="rId3" cstate="print"/>
          <a:srcRect/>
          <a:stretch>
            <a:fillRect/>
          </a:stretch>
        </p:blipFill>
        <p:spPr bwMode="auto">
          <a:xfrm>
            <a:off x="4756298" y="1276350"/>
            <a:ext cx="3854302" cy="3429000"/>
          </a:xfrm>
          <a:prstGeom prst="rect">
            <a:avLst/>
          </a:prstGeom>
          <a:noFill/>
          <a:ln w="9525">
            <a:noFill/>
            <a:miter lim="800000"/>
            <a:headEnd/>
            <a:tailEnd/>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FLOATING</a:t>
            </a:r>
          </a:p>
        </p:txBody>
      </p:sp>
      <p:sp>
        <p:nvSpPr>
          <p:cNvPr id="7" name="Subtitle 2"/>
          <p:cNvSpPr>
            <a:spLocks noGrp="1"/>
          </p:cNvSpPr>
          <p:nvPr>
            <p:ph type="subTitle" idx="1"/>
          </p:nvPr>
        </p:nvSpPr>
        <p:spPr>
          <a:xfrm>
            <a:off x="304800" y="971550"/>
            <a:ext cx="3352800" cy="38862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floating element is used to displace containers out of their flow.</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When floating, it is important to set a width, otherwise it will take the entire width of the window.</a:t>
            </a:r>
          </a:p>
          <a:p>
            <a:pPr algn="l"/>
            <a:r>
              <a:rPr lang="en-US" sz="2000" dirty="0" smtClean="0">
                <a:solidFill>
                  <a:schemeClr val="tx1">
                    <a:lumMod val="65000"/>
                    <a:lumOff val="35000"/>
                  </a:schemeClr>
                </a:solidFill>
                <a:latin typeface="Arial" pitchFamily="34" charset="0"/>
                <a:cs typeface="Arial" pitchFamily="34" charset="0"/>
              </a:rPr>
              <a:t> </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17410" name="Picture 2"/>
          <p:cNvPicPr>
            <a:picLocks noChangeAspect="1" noChangeArrowheads="1"/>
          </p:cNvPicPr>
          <p:nvPr/>
        </p:nvPicPr>
        <p:blipFill>
          <a:blip r:embed="rId2" cstate="print"/>
          <a:srcRect/>
          <a:stretch>
            <a:fillRect/>
          </a:stretch>
        </p:blipFill>
        <p:spPr bwMode="auto">
          <a:xfrm>
            <a:off x="3886200" y="1047750"/>
            <a:ext cx="4957733" cy="3867150"/>
          </a:xfrm>
          <a:prstGeom prst="rect">
            <a:avLst/>
          </a:prstGeom>
          <a:noFill/>
          <a:ln w="9525">
            <a:noFill/>
            <a:miter lim="800000"/>
            <a:headEnd/>
            <a:tailEnd/>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FLOATING</a:t>
            </a:r>
          </a:p>
        </p:txBody>
      </p:sp>
      <p:pic>
        <p:nvPicPr>
          <p:cNvPr id="18434" name="Picture 2"/>
          <p:cNvPicPr>
            <a:picLocks noChangeAspect="1" noChangeArrowheads="1"/>
          </p:cNvPicPr>
          <p:nvPr/>
        </p:nvPicPr>
        <p:blipFill>
          <a:blip r:embed="rId2" cstate="print"/>
          <a:srcRect/>
          <a:stretch>
            <a:fillRect/>
          </a:stretch>
        </p:blipFill>
        <p:spPr bwMode="auto">
          <a:xfrm>
            <a:off x="304800" y="1962150"/>
            <a:ext cx="4114800" cy="1877627"/>
          </a:xfrm>
          <a:prstGeom prst="rect">
            <a:avLst/>
          </a:prstGeom>
          <a:noFill/>
          <a:ln w="9525">
            <a:noFill/>
            <a:miter lim="800000"/>
            <a:headEnd/>
            <a:tailEnd/>
          </a:ln>
        </p:spPr>
      </p:pic>
      <p:pic>
        <p:nvPicPr>
          <p:cNvPr id="18435" name="Picture 3"/>
          <p:cNvPicPr>
            <a:picLocks noChangeAspect="1" noChangeArrowheads="1"/>
          </p:cNvPicPr>
          <p:nvPr/>
        </p:nvPicPr>
        <p:blipFill>
          <a:blip r:embed="rId3" cstate="print"/>
          <a:srcRect/>
          <a:stretch>
            <a:fillRect/>
          </a:stretch>
        </p:blipFill>
        <p:spPr bwMode="auto">
          <a:xfrm>
            <a:off x="4495800" y="1428750"/>
            <a:ext cx="4239759" cy="3181097"/>
          </a:xfrm>
          <a:prstGeom prst="rect">
            <a:avLst/>
          </a:prstGeom>
          <a:noFill/>
          <a:ln w="9525">
            <a:noFill/>
            <a:miter lim="800000"/>
            <a:headEnd/>
            <a:tailEnd/>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FLOAT RESIZING</a:t>
            </a:r>
          </a:p>
        </p:txBody>
      </p:sp>
      <p:pic>
        <p:nvPicPr>
          <p:cNvPr id="19458" name="Picture 2"/>
          <p:cNvPicPr>
            <a:picLocks noChangeAspect="1" noChangeArrowheads="1"/>
          </p:cNvPicPr>
          <p:nvPr/>
        </p:nvPicPr>
        <p:blipFill>
          <a:blip r:embed="rId2" cstate="print"/>
          <a:srcRect/>
          <a:stretch>
            <a:fillRect/>
          </a:stretch>
        </p:blipFill>
        <p:spPr bwMode="auto">
          <a:xfrm>
            <a:off x="4495800" y="1047750"/>
            <a:ext cx="4267200" cy="3846490"/>
          </a:xfrm>
          <a:prstGeom prst="rect">
            <a:avLst/>
          </a:prstGeom>
          <a:noFill/>
          <a:ln w="9525">
            <a:noFill/>
            <a:miter lim="800000"/>
            <a:headEnd/>
            <a:tailEnd/>
          </a:ln>
        </p:spPr>
      </p:pic>
      <p:sp>
        <p:nvSpPr>
          <p:cNvPr id="7" name="Subtitle 2"/>
          <p:cNvSpPr>
            <a:spLocks noGrp="1"/>
          </p:cNvSpPr>
          <p:nvPr>
            <p:ph type="subTitle" idx="1"/>
          </p:nvPr>
        </p:nvSpPr>
        <p:spPr>
          <a:xfrm>
            <a:off x="304800" y="971550"/>
            <a:ext cx="3733800" cy="38862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One of the issues with floats is when a page is resized, the elements tend to shuffle, instead of staying in order.</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This can cause a messy layout.</a:t>
            </a:r>
          </a:p>
          <a:p>
            <a:pPr algn="l"/>
            <a:r>
              <a:rPr lang="en-US" sz="2000" dirty="0" smtClean="0">
                <a:solidFill>
                  <a:schemeClr val="tx1">
                    <a:lumMod val="65000"/>
                    <a:lumOff val="35000"/>
                  </a:schemeClr>
                </a:solidFill>
                <a:latin typeface="Arial" pitchFamily="34" charset="0"/>
                <a:cs typeface="Arial" pitchFamily="34" charset="0"/>
              </a:rPr>
              <a:t> </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CLEAR</a:t>
            </a:r>
          </a:p>
        </p:txBody>
      </p:sp>
      <p:sp>
        <p:nvSpPr>
          <p:cNvPr id="7" name="Subtitle 2"/>
          <p:cNvSpPr>
            <a:spLocks noGrp="1"/>
          </p:cNvSpPr>
          <p:nvPr>
            <p:ph type="subTitle" idx="1"/>
          </p:nvPr>
        </p:nvSpPr>
        <p:spPr>
          <a:xfrm>
            <a:off x="304800" y="971550"/>
            <a:ext cx="8534400" cy="38862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clear property is used to properly align elements when resizing.</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class is assigned to the element that will likely start on a new line.</a:t>
            </a:r>
          </a:p>
          <a:p>
            <a:pPr algn="l"/>
            <a:r>
              <a:rPr lang="en-US" sz="2000" dirty="0" smtClean="0">
                <a:solidFill>
                  <a:schemeClr val="tx1">
                    <a:lumMod val="65000"/>
                    <a:lumOff val="35000"/>
                  </a:schemeClr>
                </a:solidFill>
                <a:latin typeface="Arial" pitchFamily="34" charset="0"/>
                <a:cs typeface="Arial" pitchFamily="34" charset="0"/>
              </a:rPr>
              <a:t> </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20482" name="Picture 2"/>
          <p:cNvPicPr>
            <a:picLocks noChangeAspect="1" noChangeArrowheads="1"/>
          </p:cNvPicPr>
          <p:nvPr/>
        </p:nvPicPr>
        <p:blipFill>
          <a:blip r:embed="rId2" cstate="print"/>
          <a:srcRect/>
          <a:stretch>
            <a:fillRect/>
          </a:stretch>
        </p:blipFill>
        <p:spPr bwMode="auto">
          <a:xfrm>
            <a:off x="609600" y="2190750"/>
            <a:ext cx="7935310" cy="2438400"/>
          </a:xfrm>
          <a:prstGeom prst="rect">
            <a:avLst/>
          </a:prstGeom>
          <a:noFill/>
          <a:ln w="9525">
            <a:noFill/>
            <a:miter lim="800000"/>
            <a:headEnd/>
            <a:tailEnd/>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CLEAR</a:t>
            </a:r>
          </a:p>
        </p:txBody>
      </p:sp>
      <p:pic>
        <p:nvPicPr>
          <p:cNvPr id="20483" name="Picture 3"/>
          <p:cNvPicPr>
            <a:picLocks noChangeAspect="1" noChangeArrowheads="1"/>
          </p:cNvPicPr>
          <p:nvPr/>
        </p:nvPicPr>
        <p:blipFill>
          <a:blip r:embed="rId2" cstate="print"/>
          <a:srcRect/>
          <a:stretch>
            <a:fillRect/>
          </a:stretch>
        </p:blipFill>
        <p:spPr bwMode="auto">
          <a:xfrm>
            <a:off x="1295400" y="971550"/>
            <a:ext cx="6852882" cy="3962400"/>
          </a:xfrm>
          <a:prstGeom prst="rect">
            <a:avLst/>
          </a:prstGeom>
          <a:noFill/>
          <a:ln w="9525">
            <a:noFill/>
            <a:miter lim="800000"/>
            <a:headEnd/>
            <a:tailEnd/>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FLOAT CONTAINMENT</a:t>
            </a:r>
          </a:p>
        </p:txBody>
      </p:sp>
      <p:sp>
        <p:nvSpPr>
          <p:cNvPr id="7" name="Subtitle 2"/>
          <p:cNvSpPr>
            <a:spLocks noGrp="1"/>
          </p:cNvSpPr>
          <p:nvPr>
            <p:ph type="subTitle" idx="1"/>
          </p:nvPr>
        </p:nvSpPr>
        <p:spPr>
          <a:xfrm>
            <a:off x="304800" y="971550"/>
            <a:ext cx="32766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When an element is floated within a containing block, the containing block disappears.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In the example shown, a &lt;figure&gt; containing block contains only an &lt;</a:t>
            </a:r>
            <a:r>
              <a:rPr lang="en-US" sz="2000" dirty="0" err="1" smtClean="0">
                <a:solidFill>
                  <a:schemeClr val="tx1">
                    <a:lumMod val="65000"/>
                    <a:lumOff val="35000"/>
                  </a:schemeClr>
                </a:solidFill>
                <a:latin typeface="Arial" pitchFamily="34" charset="0"/>
                <a:cs typeface="Arial" pitchFamily="34" charset="0"/>
              </a:rPr>
              <a:t>img</a:t>
            </a:r>
            <a:r>
              <a:rPr lang="en-US" sz="2000" dirty="0" smtClean="0">
                <a:solidFill>
                  <a:schemeClr val="tx1">
                    <a:lumMod val="65000"/>
                    <a:lumOff val="35000"/>
                  </a:schemeClr>
                </a:solidFill>
                <a:latin typeface="Arial" pitchFamily="34" charset="0"/>
                <a:cs typeface="Arial" pitchFamily="34" charset="0"/>
              </a:rPr>
              <a:t>&gt; and &lt;</a:t>
            </a:r>
            <a:r>
              <a:rPr lang="en-US" sz="2000" dirty="0" err="1" smtClean="0">
                <a:solidFill>
                  <a:schemeClr val="tx1">
                    <a:lumMod val="65000"/>
                    <a:lumOff val="35000"/>
                  </a:schemeClr>
                </a:solidFill>
                <a:latin typeface="Arial" pitchFamily="34" charset="0"/>
                <a:cs typeface="Arial" pitchFamily="34" charset="0"/>
              </a:rPr>
              <a:t>figcaption</a:t>
            </a:r>
            <a:r>
              <a:rPr lang="en-US" sz="2000" dirty="0" smtClean="0">
                <a:solidFill>
                  <a:schemeClr val="tx1">
                    <a:lumMod val="65000"/>
                    <a:lumOff val="35000"/>
                  </a:schemeClr>
                </a:solidFill>
                <a:latin typeface="Arial" pitchFamily="34" charset="0"/>
                <a:cs typeface="Arial" pitchFamily="34" charset="0"/>
              </a:rPr>
              <a:t>&gt; element, and both are floated to the left.</a:t>
            </a:r>
          </a:p>
          <a:p>
            <a:pPr algn="l"/>
            <a:r>
              <a:rPr lang="en-US" sz="2000" dirty="0" smtClean="0">
                <a:solidFill>
                  <a:schemeClr val="tx1">
                    <a:lumMod val="65000"/>
                    <a:lumOff val="35000"/>
                  </a:schemeClr>
                </a:solidFill>
                <a:latin typeface="Arial" pitchFamily="34" charset="0"/>
                <a:cs typeface="Arial" pitchFamily="34" charset="0"/>
              </a:rPr>
              <a:t> </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21506" name="Picture 2"/>
          <p:cNvPicPr>
            <a:picLocks noChangeAspect="1" noChangeArrowheads="1"/>
          </p:cNvPicPr>
          <p:nvPr/>
        </p:nvPicPr>
        <p:blipFill>
          <a:blip r:embed="rId2" cstate="print"/>
          <a:srcRect/>
          <a:stretch>
            <a:fillRect/>
          </a:stretch>
        </p:blipFill>
        <p:spPr bwMode="auto">
          <a:xfrm>
            <a:off x="3581400" y="1352550"/>
            <a:ext cx="5170847" cy="3246506"/>
          </a:xfrm>
          <a:prstGeom prst="rect">
            <a:avLst/>
          </a:prstGeom>
          <a:noFill/>
          <a:ln w="9525">
            <a:noFill/>
            <a:miter lim="800000"/>
            <a:headEnd/>
            <a:tailEnd/>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FLOAT CONTAINMENT</a:t>
            </a:r>
          </a:p>
        </p:txBody>
      </p:sp>
      <p:sp>
        <p:nvSpPr>
          <p:cNvPr id="7" name="Subtitle 2"/>
          <p:cNvSpPr>
            <a:spLocks noGrp="1"/>
          </p:cNvSpPr>
          <p:nvPr>
            <p:ph type="subTitle" idx="1"/>
          </p:nvPr>
        </p:nvSpPr>
        <p:spPr>
          <a:xfrm>
            <a:off x="304800" y="971550"/>
            <a:ext cx="28194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To resolve the containment issue, the overflow property is often set to auto.</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a:t>
            </a:r>
            <a:r>
              <a:rPr lang="en-US" sz="2000" dirty="0" err="1" smtClean="0">
                <a:solidFill>
                  <a:schemeClr val="tx1">
                    <a:lumMod val="65000"/>
                    <a:lumOff val="35000"/>
                  </a:schemeClr>
                </a:solidFill>
                <a:latin typeface="Arial" pitchFamily="34" charset="0"/>
                <a:cs typeface="Arial" pitchFamily="34" charset="0"/>
              </a:rPr>
              <a:t>clearfix</a:t>
            </a:r>
            <a:r>
              <a:rPr lang="en-US" sz="2000" dirty="0" smtClean="0">
                <a:solidFill>
                  <a:schemeClr val="tx1">
                    <a:lumMod val="65000"/>
                    <a:lumOff val="35000"/>
                  </a:schemeClr>
                </a:solidFill>
                <a:latin typeface="Arial" pitchFamily="34" charset="0"/>
                <a:cs typeface="Arial" pitchFamily="34" charset="0"/>
              </a:rPr>
              <a:t> property is also used to fix similar containment issues.</a:t>
            </a:r>
          </a:p>
          <a:p>
            <a:pPr algn="l"/>
            <a:r>
              <a:rPr lang="en-US" sz="2000" dirty="0" smtClean="0">
                <a:solidFill>
                  <a:schemeClr val="tx1">
                    <a:lumMod val="65000"/>
                    <a:lumOff val="35000"/>
                  </a:schemeClr>
                </a:solidFill>
                <a:latin typeface="Arial" pitchFamily="34" charset="0"/>
                <a:cs typeface="Arial" pitchFamily="34" charset="0"/>
              </a:rPr>
              <a:t> </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22530" name="Picture 2"/>
          <p:cNvPicPr>
            <a:picLocks noChangeAspect="1" noChangeArrowheads="1"/>
          </p:cNvPicPr>
          <p:nvPr/>
        </p:nvPicPr>
        <p:blipFill>
          <a:blip r:embed="rId2" cstate="print"/>
          <a:srcRect/>
          <a:stretch>
            <a:fillRect/>
          </a:stretch>
        </p:blipFill>
        <p:spPr bwMode="auto">
          <a:xfrm>
            <a:off x="3352800" y="1504950"/>
            <a:ext cx="5494308" cy="2905125"/>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35814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Every CSS declaration must contain a property.</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CSS properties are all reserved styles and there are over 520 of them.</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 list of common properties are listed here.</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rmAutofit fontScale="90000"/>
          </a:bodyPr>
          <a:lstStyle/>
          <a:p>
            <a:r>
              <a:rPr lang="en-US" sz="2500" u="sng" dirty="0">
                <a:solidFill>
                  <a:srgbClr val="3366CC"/>
                </a:solidFill>
                <a:latin typeface="Arial Black" pitchFamily="34" charset="0"/>
              </a:rPr>
              <a:t>PROPERTIES</a:t>
            </a:r>
          </a:p>
        </p:txBody>
      </p:sp>
      <p:pic>
        <p:nvPicPr>
          <p:cNvPr id="2050" name="Picture 2"/>
          <p:cNvPicPr>
            <a:picLocks noChangeAspect="1" noChangeArrowheads="1"/>
          </p:cNvPicPr>
          <p:nvPr/>
        </p:nvPicPr>
        <p:blipFill>
          <a:blip r:embed="rId2" cstate="print"/>
          <a:srcRect/>
          <a:stretch>
            <a:fillRect/>
          </a:stretch>
        </p:blipFill>
        <p:spPr bwMode="auto">
          <a:xfrm>
            <a:off x="4191000" y="971550"/>
            <a:ext cx="4424363" cy="3864961"/>
          </a:xfrm>
          <a:prstGeom prst="rect">
            <a:avLst/>
          </a:prstGeom>
          <a:noFill/>
          <a:ln w="9525">
            <a:noFill/>
            <a:miter lim="800000"/>
            <a:headEnd/>
            <a:tailEnd/>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DISPLAY VS VISIBILITY</a:t>
            </a:r>
          </a:p>
        </p:txBody>
      </p:sp>
      <p:sp>
        <p:nvSpPr>
          <p:cNvPr id="7" name="Subtitle 2"/>
          <p:cNvSpPr>
            <a:spLocks noGrp="1"/>
          </p:cNvSpPr>
          <p:nvPr>
            <p:ph type="subTitle" idx="1"/>
          </p:nvPr>
        </p:nvSpPr>
        <p:spPr>
          <a:xfrm>
            <a:off x="304800" y="971550"/>
            <a:ext cx="51054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Elements can be hidden using the display and visibility properties.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only difference is that the visibility property will maintain the state of its </a:t>
            </a:r>
            <a:r>
              <a:rPr lang="en-US" sz="2000" b="1" dirty="0" smtClean="0">
                <a:solidFill>
                  <a:schemeClr val="tx1">
                    <a:lumMod val="65000"/>
                    <a:lumOff val="35000"/>
                  </a:schemeClr>
                </a:solidFill>
                <a:latin typeface="Arial" pitchFamily="34" charset="0"/>
                <a:cs typeface="Arial" pitchFamily="34" charset="0"/>
              </a:rPr>
              <a:t>positioning context</a:t>
            </a:r>
            <a:r>
              <a:rPr lang="en-US" sz="2000" dirty="0" smtClean="0">
                <a:solidFill>
                  <a:schemeClr val="tx1">
                    <a:lumMod val="65000"/>
                    <a:lumOff val="35000"/>
                  </a:schemeClr>
                </a:solidFill>
                <a:latin typeface="Arial" pitchFamily="34" charset="0"/>
                <a:cs typeface="Arial" pitchFamily="34" charset="0"/>
              </a:rPr>
              <a:t>, i.e. its parent element.</a:t>
            </a:r>
          </a:p>
          <a:p>
            <a:pPr algn="l"/>
            <a:r>
              <a:rPr lang="en-US" sz="2000" dirty="0" smtClean="0">
                <a:solidFill>
                  <a:schemeClr val="tx1">
                    <a:lumMod val="65000"/>
                    <a:lumOff val="35000"/>
                  </a:schemeClr>
                </a:solidFill>
                <a:latin typeface="Arial" pitchFamily="34" charset="0"/>
                <a:cs typeface="Arial" pitchFamily="34" charset="0"/>
              </a:rPr>
              <a:t> </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23554" name="Picture 2"/>
          <p:cNvPicPr>
            <a:picLocks noChangeAspect="1" noChangeArrowheads="1"/>
          </p:cNvPicPr>
          <p:nvPr/>
        </p:nvPicPr>
        <p:blipFill>
          <a:blip r:embed="rId2" cstate="print"/>
          <a:srcRect/>
          <a:stretch>
            <a:fillRect/>
          </a:stretch>
        </p:blipFill>
        <p:spPr bwMode="auto">
          <a:xfrm>
            <a:off x="5645150" y="971550"/>
            <a:ext cx="3175000" cy="3810000"/>
          </a:xfrm>
          <a:prstGeom prst="rect">
            <a:avLst/>
          </a:prstGeom>
          <a:noFill/>
          <a:ln w="9525">
            <a:noFill/>
            <a:miter lim="800000"/>
            <a:headEnd/>
            <a:tailEnd/>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LAYOUTS</a:t>
            </a:r>
          </a:p>
        </p:txBody>
      </p:sp>
      <p:sp>
        <p:nvSpPr>
          <p:cNvPr id="7" name="Subtitle 2"/>
          <p:cNvSpPr>
            <a:spLocks noGrp="1"/>
          </p:cNvSpPr>
          <p:nvPr>
            <p:ph type="subTitle" idx="1"/>
          </p:nvPr>
        </p:nvSpPr>
        <p:spPr>
          <a:xfrm>
            <a:off x="304800" y="971550"/>
            <a:ext cx="85344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 page layout describes how each container will be positioned in a page.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These containers can include banner bars, footers, headers, trees, tables,…etc.</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When building pages, it is more common to use floats than tables.</a:t>
            </a:r>
          </a:p>
          <a:p>
            <a:pPr algn="l"/>
            <a:r>
              <a:rPr lang="en-US" sz="2000" dirty="0" smtClean="0">
                <a:solidFill>
                  <a:schemeClr val="tx1">
                    <a:lumMod val="65000"/>
                    <a:lumOff val="35000"/>
                  </a:schemeClr>
                </a:solidFill>
                <a:latin typeface="Arial" pitchFamily="34" charset="0"/>
                <a:cs typeface="Arial" pitchFamily="34" charset="0"/>
              </a:rPr>
              <a:t> </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LAYOUT EXAMPLES</a:t>
            </a:r>
          </a:p>
        </p:txBody>
      </p:sp>
      <p:pic>
        <p:nvPicPr>
          <p:cNvPr id="25603" name="Picture 3"/>
          <p:cNvPicPr>
            <a:picLocks noChangeAspect="1" noChangeArrowheads="1"/>
          </p:cNvPicPr>
          <p:nvPr/>
        </p:nvPicPr>
        <p:blipFill>
          <a:blip r:embed="rId2" cstate="print"/>
          <a:srcRect/>
          <a:stretch>
            <a:fillRect/>
          </a:stretch>
        </p:blipFill>
        <p:spPr bwMode="auto">
          <a:xfrm>
            <a:off x="1143000" y="1123950"/>
            <a:ext cx="2412770" cy="3638550"/>
          </a:xfrm>
          <a:prstGeom prst="rect">
            <a:avLst/>
          </a:prstGeom>
          <a:noFill/>
          <a:ln w="9525">
            <a:noFill/>
            <a:miter lim="800000"/>
            <a:headEnd/>
            <a:tailEnd/>
          </a:ln>
        </p:spPr>
      </p:pic>
      <p:pic>
        <p:nvPicPr>
          <p:cNvPr id="25604" name="Picture 4"/>
          <p:cNvPicPr>
            <a:picLocks noChangeAspect="1" noChangeArrowheads="1"/>
          </p:cNvPicPr>
          <p:nvPr/>
        </p:nvPicPr>
        <p:blipFill>
          <a:blip r:embed="rId3" cstate="print"/>
          <a:srcRect/>
          <a:stretch>
            <a:fillRect/>
          </a:stretch>
        </p:blipFill>
        <p:spPr bwMode="auto">
          <a:xfrm>
            <a:off x="3733800" y="1200150"/>
            <a:ext cx="4532586" cy="3505200"/>
          </a:xfrm>
          <a:prstGeom prst="rect">
            <a:avLst/>
          </a:prstGeom>
          <a:noFill/>
          <a:ln w="9525">
            <a:noFill/>
            <a:miter lim="800000"/>
            <a:headEnd/>
            <a:tailEnd/>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LAYOUT EXAMPLES</a:t>
            </a:r>
          </a:p>
        </p:txBody>
      </p:sp>
      <p:pic>
        <p:nvPicPr>
          <p:cNvPr id="26626" name="Picture 2"/>
          <p:cNvPicPr>
            <a:picLocks noChangeAspect="1" noChangeArrowheads="1"/>
          </p:cNvPicPr>
          <p:nvPr/>
        </p:nvPicPr>
        <p:blipFill>
          <a:blip r:embed="rId2" cstate="print"/>
          <a:srcRect/>
          <a:stretch>
            <a:fillRect/>
          </a:stretch>
        </p:blipFill>
        <p:spPr bwMode="auto">
          <a:xfrm>
            <a:off x="762000" y="1047750"/>
            <a:ext cx="2375527" cy="3714750"/>
          </a:xfrm>
          <a:prstGeom prst="rect">
            <a:avLst/>
          </a:prstGeom>
          <a:noFill/>
          <a:ln w="9525">
            <a:noFill/>
            <a:miter lim="800000"/>
            <a:headEnd/>
            <a:tailEnd/>
          </a:ln>
        </p:spPr>
      </p:pic>
      <p:pic>
        <p:nvPicPr>
          <p:cNvPr id="26627" name="Picture 3"/>
          <p:cNvPicPr>
            <a:picLocks noChangeAspect="1" noChangeArrowheads="1"/>
          </p:cNvPicPr>
          <p:nvPr/>
        </p:nvPicPr>
        <p:blipFill>
          <a:blip r:embed="rId3" cstate="print"/>
          <a:srcRect/>
          <a:stretch>
            <a:fillRect/>
          </a:stretch>
        </p:blipFill>
        <p:spPr bwMode="auto">
          <a:xfrm>
            <a:off x="3733800" y="1200150"/>
            <a:ext cx="4606844" cy="3581400"/>
          </a:xfrm>
          <a:prstGeom prst="rect">
            <a:avLst/>
          </a:prstGeom>
          <a:noFill/>
          <a:ln w="9525">
            <a:noFill/>
            <a:miter lim="800000"/>
            <a:headEnd/>
            <a:tailEnd/>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LAYOUT EXAMPLES</a:t>
            </a:r>
          </a:p>
        </p:txBody>
      </p:sp>
      <p:pic>
        <p:nvPicPr>
          <p:cNvPr id="27650" name="Picture 2"/>
          <p:cNvPicPr>
            <a:picLocks noChangeAspect="1" noChangeArrowheads="1"/>
          </p:cNvPicPr>
          <p:nvPr/>
        </p:nvPicPr>
        <p:blipFill>
          <a:blip r:embed="rId2" cstate="print"/>
          <a:srcRect/>
          <a:stretch>
            <a:fillRect/>
          </a:stretch>
        </p:blipFill>
        <p:spPr bwMode="auto">
          <a:xfrm>
            <a:off x="2057400" y="1047750"/>
            <a:ext cx="5257800" cy="3742671"/>
          </a:xfrm>
          <a:prstGeom prst="rect">
            <a:avLst/>
          </a:prstGeom>
          <a:noFill/>
          <a:ln w="9525">
            <a:noFill/>
            <a:miter lim="800000"/>
            <a:headEnd/>
            <a:tailEnd/>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LAYOUT EXAMPLES</a:t>
            </a:r>
          </a:p>
        </p:txBody>
      </p:sp>
      <p:pic>
        <p:nvPicPr>
          <p:cNvPr id="28674" name="Picture 2"/>
          <p:cNvPicPr>
            <a:picLocks noChangeAspect="1" noChangeArrowheads="1"/>
          </p:cNvPicPr>
          <p:nvPr/>
        </p:nvPicPr>
        <p:blipFill>
          <a:blip r:embed="rId2" cstate="print"/>
          <a:srcRect/>
          <a:stretch>
            <a:fillRect/>
          </a:stretch>
        </p:blipFill>
        <p:spPr bwMode="auto">
          <a:xfrm>
            <a:off x="1744369" y="971550"/>
            <a:ext cx="5647031" cy="4019550"/>
          </a:xfrm>
          <a:prstGeom prst="rect">
            <a:avLst/>
          </a:prstGeom>
          <a:noFill/>
          <a:ln w="9525">
            <a:noFill/>
            <a:miter lim="800000"/>
            <a:headEnd/>
            <a:tailEnd/>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LAYOUT EXAMPLES</a:t>
            </a:r>
          </a:p>
        </p:txBody>
      </p:sp>
      <p:pic>
        <p:nvPicPr>
          <p:cNvPr id="29698" name="Picture 2"/>
          <p:cNvPicPr>
            <a:picLocks noChangeAspect="1" noChangeArrowheads="1"/>
          </p:cNvPicPr>
          <p:nvPr/>
        </p:nvPicPr>
        <p:blipFill>
          <a:blip r:embed="rId2" cstate="print"/>
          <a:srcRect/>
          <a:stretch>
            <a:fillRect/>
          </a:stretch>
        </p:blipFill>
        <p:spPr bwMode="auto">
          <a:xfrm>
            <a:off x="1981200" y="1123950"/>
            <a:ext cx="5313059" cy="3714750"/>
          </a:xfrm>
          <a:prstGeom prst="rect">
            <a:avLst/>
          </a:prstGeom>
          <a:noFill/>
          <a:ln w="9525">
            <a:noFill/>
            <a:miter lim="800000"/>
            <a:headEnd/>
            <a:tailEnd/>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LAYOUT EXAMPLES</a:t>
            </a:r>
          </a:p>
        </p:txBody>
      </p:sp>
      <p:pic>
        <p:nvPicPr>
          <p:cNvPr id="29699" name="Picture 3"/>
          <p:cNvPicPr>
            <a:picLocks noChangeAspect="1" noChangeArrowheads="1"/>
          </p:cNvPicPr>
          <p:nvPr/>
        </p:nvPicPr>
        <p:blipFill>
          <a:blip r:embed="rId2" cstate="print"/>
          <a:srcRect/>
          <a:stretch>
            <a:fillRect/>
          </a:stretch>
        </p:blipFill>
        <p:spPr bwMode="auto">
          <a:xfrm>
            <a:off x="1981200" y="1047750"/>
            <a:ext cx="5524500" cy="3886200"/>
          </a:xfrm>
          <a:prstGeom prst="rect">
            <a:avLst/>
          </a:prstGeom>
          <a:noFill/>
          <a:ln w="9525">
            <a:noFill/>
            <a:miter lim="800000"/>
            <a:headEnd/>
            <a:tailEnd/>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LAYOUT EXAMPLES</a:t>
            </a:r>
          </a:p>
        </p:txBody>
      </p:sp>
      <p:pic>
        <p:nvPicPr>
          <p:cNvPr id="30722" name="Picture 2"/>
          <p:cNvPicPr>
            <a:picLocks noChangeAspect="1" noChangeArrowheads="1"/>
          </p:cNvPicPr>
          <p:nvPr/>
        </p:nvPicPr>
        <p:blipFill>
          <a:blip r:embed="rId2" cstate="print"/>
          <a:srcRect/>
          <a:stretch>
            <a:fillRect/>
          </a:stretch>
        </p:blipFill>
        <p:spPr bwMode="auto">
          <a:xfrm>
            <a:off x="2209800" y="1047750"/>
            <a:ext cx="4719638" cy="3856574"/>
          </a:xfrm>
          <a:prstGeom prst="rect">
            <a:avLst/>
          </a:prstGeom>
          <a:noFill/>
          <a:ln w="9525">
            <a:noFill/>
            <a:miter lim="800000"/>
            <a:headEnd/>
            <a:tailEnd/>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RESPONSIVE DESIGN</a:t>
            </a:r>
          </a:p>
        </p:txBody>
      </p:sp>
      <p:sp>
        <p:nvSpPr>
          <p:cNvPr id="5" name="Subtitle 2"/>
          <p:cNvSpPr>
            <a:spLocks noGrp="1"/>
          </p:cNvSpPr>
          <p:nvPr>
            <p:ph type="subTitle" idx="1"/>
          </p:nvPr>
        </p:nvSpPr>
        <p:spPr>
          <a:xfrm>
            <a:off x="304800" y="971550"/>
            <a:ext cx="85344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As described previously, CSS also must use responsive design to adapt to multiple screen sizes.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It is best to use </a:t>
            </a:r>
            <a:r>
              <a:rPr lang="en-US" sz="2000" b="1" dirty="0" smtClean="0">
                <a:solidFill>
                  <a:schemeClr val="tx1">
                    <a:lumMod val="65000"/>
                    <a:lumOff val="35000"/>
                  </a:schemeClr>
                </a:solidFill>
                <a:latin typeface="Arial" pitchFamily="34" charset="0"/>
                <a:cs typeface="Arial" pitchFamily="34" charset="0"/>
              </a:rPr>
              <a:t>liquid layouts</a:t>
            </a:r>
            <a:r>
              <a:rPr lang="en-US" sz="2000" dirty="0" smtClean="0">
                <a:solidFill>
                  <a:schemeClr val="tx1">
                    <a:lumMod val="65000"/>
                    <a:lumOff val="35000"/>
                  </a:schemeClr>
                </a:solidFill>
                <a:latin typeface="Arial" pitchFamily="34" charset="0"/>
                <a:cs typeface="Arial" pitchFamily="34" charset="0"/>
              </a:rPr>
              <a:t>(ex: calc(100%)) instead of a </a:t>
            </a:r>
            <a:r>
              <a:rPr lang="en-US" sz="2000" b="1" dirty="0" smtClean="0">
                <a:solidFill>
                  <a:schemeClr val="tx1">
                    <a:lumMod val="65000"/>
                    <a:lumOff val="35000"/>
                  </a:schemeClr>
                </a:solidFill>
                <a:latin typeface="Arial" pitchFamily="34" charset="0"/>
                <a:cs typeface="Arial" pitchFamily="34" charset="0"/>
              </a:rPr>
              <a:t>fixed layout</a:t>
            </a:r>
            <a:r>
              <a:rPr lang="en-US" sz="2000" dirty="0" smtClean="0">
                <a:solidFill>
                  <a:schemeClr val="tx1">
                    <a:lumMod val="65000"/>
                    <a:lumOff val="35000"/>
                  </a:schemeClr>
                </a:solidFill>
                <a:latin typeface="Arial" pitchFamily="34" charset="0"/>
                <a:cs typeface="Arial" pitchFamily="34" charset="0"/>
              </a:rPr>
              <a:t>(ex: width: 960px) for proper responsive design.</a:t>
            </a:r>
          </a:p>
          <a:p>
            <a:pPr algn="l"/>
            <a:r>
              <a:rPr lang="en-US" sz="2000" dirty="0" smtClean="0">
                <a:solidFill>
                  <a:schemeClr val="tx1">
                    <a:lumMod val="65000"/>
                    <a:lumOff val="35000"/>
                  </a:schemeClr>
                </a:solidFill>
                <a:latin typeface="Arial" pitchFamily="34" charset="0"/>
                <a:cs typeface="Arial" pitchFamily="34" charset="0"/>
              </a:rPr>
              <a:t> </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rmAutofit fontScale="90000"/>
          </a:bodyPr>
          <a:lstStyle/>
          <a:p>
            <a:r>
              <a:rPr lang="en-US" sz="2500" u="sng" dirty="0">
                <a:solidFill>
                  <a:srgbClr val="3366CC"/>
                </a:solidFill>
                <a:latin typeface="Arial Black" pitchFamily="34" charset="0"/>
              </a:rPr>
              <a:t>PROPERTIES</a:t>
            </a:r>
          </a:p>
        </p:txBody>
      </p:sp>
      <p:pic>
        <p:nvPicPr>
          <p:cNvPr id="3074" name="Picture 2"/>
          <p:cNvPicPr>
            <a:picLocks noChangeAspect="1" noChangeArrowheads="1"/>
          </p:cNvPicPr>
          <p:nvPr/>
        </p:nvPicPr>
        <p:blipFill>
          <a:blip r:embed="rId2" cstate="print"/>
          <a:srcRect/>
          <a:stretch>
            <a:fillRect/>
          </a:stretch>
        </p:blipFill>
        <p:spPr bwMode="auto">
          <a:xfrm>
            <a:off x="2438400" y="819150"/>
            <a:ext cx="4648200" cy="3867119"/>
          </a:xfrm>
          <a:prstGeom prst="rect">
            <a:avLst/>
          </a:prstGeom>
          <a:noFill/>
          <a:ln w="9525">
            <a:noFill/>
            <a:miter lim="800000"/>
            <a:headEnd/>
            <a:tailEnd/>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FIXED LAYOUT PROBLEMS</a:t>
            </a:r>
          </a:p>
        </p:txBody>
      </p:sp>
      <p:pic>
        <p:nvPicPr>
          <p:cNvPr id="31746" name="Picture 2"/>
          <p:cNvPicPr>
            <a:picLocks noChangeAspect="1" noChangeArrowheads="1"/>
          </p:cNvPicPr>
          <p:nvPr/>
        </p:nvPicPr>
        <p:blipFill>
          <a:blip r:embed="rId2" cstate="print"/>
          <a:srcRect/>
          <a:stretch>
            <a:fillRect/>
          </a:stretch>
        </p:blipFill>
        <p:spPr bwMode="auto">
          <a:xfrm>
            <a:off x="2209800" y="1047750"/>
            <a:ext cx="4813229" cy="3790950"/>
          </a:xfrm>
          <a:prstGeom prst="rect">
            <a:avLst/>
          </a:prstGeom>
          <a:noFill/>
          <a:ln w="9525">
            <a:noFill/>
            <a:miter lim="800000"/>
            <a:headEnd/>
            <a:tailEnd/>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FIXED LAYOUT PROBLEMS</a:t>
            </a:r>
          </a:p>
        </p:txBody>
      </p:sp>
      <p:pic>
        <p:nvPicPr>
          <p:cNvPr id="31747" name="Picture 3"/>
          <p:cNvPicPr>
            <a:picLocks noChangeAspect="1" noChangeArrowheads="1"/>
          </p:cNvPicPr>
          <p:nvPr/>
        </p:nvPicPr>
        <p:blipFill>
          <a:blip r:embed="rId2" cstate="print"/>
          <a:srcRect/>
          <a:stretch>
            <a:fillRect/>
          </a:stretch>
        </p:blipFill>
        <p:spPr bwMode="auto">
          <a:xfrm>
            <a:off x="685800" y="1352550"/>
            <a:ext cx="4248150" cy="3286125"/>
          </a:xfrm>
          <a:prstGeom prst="rect">
            <a:avLst/>
          </a:prstGeom>
          <a:noFill/>
          <a:ln w="9525">
            <a:noFill/>
            <a:miter lim="800000"/>
            <a:headEnd/>
            <a:tailEnd/>
          </a:ln>
        </p:spPr>
      </p:pic>
      <p:pic>
        <p:nvPicPr>
          <p:cNvPr id="32770" name="Picture 2"/>
          <p:cNvPicPr>
            <a:picLocks noChangeAspect="1" noChangeArrowheads="1"/>
          </p:cNvPicPr>
          <p:nvPr/>
        </p:nvPicPr>
        <p:blipFill>
          <a:blip r:embed="rId3" cstate="print"/>
          <a:srcRect/>
          <a:stretch>
            <a:fillRect/>
          </a:stretch>
        </p:blipFill>
        <p:spPr bwMode="auto">
          <a:xfrm>
            <a:off x="5638800" y="1276350"/>
            <a:ext cx="2743200" cy="3470031"/>
          </a:xfrm>
          <a:prstGeom prst="rect">
            <a:avLst/>
          </a:prstGeom>
          <a:noFill/>
          <a:ln w="9525">
            <a:noFill/>
            <a:miter lim="800000"/>
            <a:headEnd/>
            <a:tailEnd/>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LIQUID LAYOUTS</a:t>
            </a:r>
          </a:p>
        </p:txBody>
      </p:sp>
      <p:pic>
        <p:nvPicPr>
          <p:cNvPr id="33795" name="Picture 3"/>
          <p:cNvPicPr>
            <a:picLocks noChangeAspect="1" noChangeArrowheads="1"/>
          </p:cNvPicPr>
          <p:nvPr/>
        </p:nvPicPr>
        <p:blipFill>
          <a:blip r:embed="rId2" cstate="print"/>
          <a:srcRect/>
          <a:stretch>
            <a:fillRect/>
          </a:stretch>
        </p:blipFill>
        <p:spPr bwMode="auto">
          <a:xfrm>
            <a:off x="457200" y="1733550"/>
            <a:ext cx="8410576" cy="2221538"/>
          </a:xfrm>
          <a:prstGeom prst="rect">
            <a:avLst/>
          </a:prstGeom>
          <a:noFill/>
          <a:ln w="9525">
            <a:noFill/>
            <a:miter lim="800000"/>
            <a:headEnd/>
            <a:tailEnd/>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RESPONSIVE LAYOUTS</a:t>
            </a:r>
          </a:p>
        </p:txBody>
      </p:sp>
      <p:sp>
        <p:nvSpPr>
          <p:cNvPr id="5" name="Subtitle 2"/>
          <p:cNvSpPr>
            <a:spLocks noGrp="1"/>
          </p:cNvSpPr>
          <p:nvPr>
            <p:ph type="subTitle" idx="1"/>
          </p:nvPr>
        </p:nvSpPr>
        <p:spPr>
          <a:xfrm>
            <a:off x="304800" y="971550"/>
            <a:ext cx="4572000" cy="38100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Responsive layouts are similar to liquid layouts but they can scale images down when the page shrinks.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Liquid layouts only scale down widths of containers.</a:t>
            </a:r>
          </a:p>
        </p:txBody>
      </p:sp>
      <p:pic>
        <p:nvPicPr>
          <p:cNvPr id="8" name="Picture 2"/>
          <p:cNvPicPr>
            <a:picLocks noChangeAspect="1" noChangeArrowheads="1"/>
          </p:cNvPicPr>
          <p:nvPr/>
        </p:nvPicPr>
        <p:blipFill>
          <a:blip r:embed="rId2" cstate="print"/>
          <a:srcRect/>
          <a:stretch>
            <a:fillRect/>
          </a:stretch>
        </p:blipFill>
        <p:spPr bwMode="auto">
          <a:xfrm>
            <a:off x="5105400" y="1123950"/>
            <a:ext cx="3581400" cy="3629408"/>
          </a:xfrm>
          <a:prstGeom prst="rect">
            <a:avLst/>
          </a:prstGeom>
          <a:noFill/>
          <a:ln w="9525">
            <a:noFill/>
            <a:miter lim="800000"/>
            <a:headEnd/>
            <a:tailEnd/>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RESPONSIVE LAYOUTS</a:t>
            </a:r>
          </a:p>
        </p:txBody>
      </p:sp>
      <p:pic>
        <p:nvPicPr>
          <p:cNvPr id="8" name="Picture 3"/>
          <p:cNvPicPr>
            <a:picLocks noChangeAspect="1" noChangeArrowheads="1"/>
          </p:cNvPicPr>
          <p:nvPr/>
        </p:nvPicPr>
        <p:blipFill>
          <a:blip r:embed="rId2" cstate="print"/>
          <a:srcRect/>
          <a:stretch>
            <a:fillRect/>
          </a:stretch>
        </p:blipFill>
        <p:spPr bwMode="auto">
          <a:xfrm>
            <a:off x="1447800" y="1123950"/>
            <a:ext cx="6477000" cy="3639382"/>
          </a:xfrm>
          <a:prstGeom prst="rect">
            <a:avLst/>
          </a:prstGeom>
          <a:noFill/>
          <a:ln w="9525">
            <a:noFill/>
            <a:miter lim="800000"/>
            <a:headEnd/>
            <a:tailEnd/>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VIEWPORTS</a:t>
            </a:r>
          </a:p>
        </p:txBody>
      </p:sp>
      <p:sp>
        <p:nvSpPr>
          <p:cNvPr id="5" name="Subtitle 2"/>
          <p:cNvSpPr>
            <a:spLocks noGrp="1"/>
          </p:cNvSpPr>
          <p:nvPr>
            <p:ph type="subTitle" idx="1"/>
          </p:nvPr>
        </p:nvSpPr>
        <p:spPr>
          <a:xfrm>
            <a:off x="304800" y="971550"/>
            <a:ext cx="4724400" cy="2819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Viewports are used to define the size of the page by the size of the device.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By using this, no scaling is required.</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There are many CSS alternatives that can work as well as the viewport.</a:t>
            </a:r>
          </a:p>
        </p:txBody>
      </p:sp>
      <p:pic>
        <p:nvPicPr>
          <p:cNvPr id="36866" name="Picture 2"/>
          <p:cNvPicPr>
            <a:picLocks noChangeAspect="1" noChangeArrowheads="1"/>
          </p:cNvPicPr>
          <p:nvPr/>
        </p:nvPicPr>
        <p:blipFill>
          <a:blip r:embed="rId2" cstate="print"/>
          <a:srcRect/>
          <a:stretch>
            <a:fillRect/>
          </a:stretch>
        </p:blipFill>
        <p:spPr bwMode="auto">
          <a:xfrm>
            <a:off x="5181600" y="1066800"/>
            <a:ext cx="3700821" cy="3867150"/>
          </a:xfrm>
          <a:prstGeom prst="rect">
            <a:avLst/>
          </a:prstGeom>
          <a:noFill/>
          <a:ln w="9525">
            <a:noFill/>
            <a:miter lim="800000"/>
            <a:headEnd/>
            <a:tailEnd/>
          </a:ln>
        </p:spPr>
      </p:pic>
      <p:pic>
        <p:nvPicPr>
          <p:cNvPr id="36867" name="Picture 3"/>
          <p:cNvPicPr>
            <a:picLocks noChangeAspect="1" noChangeArrowheads="1"/>
          </p:cNvPicPr>
          <p:nvPr/>
        </p:nvPicPr>
        <p:blipFill>
          <a:blip r:embed="rId3" cstate="print"/>
          <a:srcRect/>
          <a:stretch>
            <a:fillRect/>
          </a:stretch>
        </p:blipFill>
        <p:spPr bwMode="auto">
          <a:xfrm>
            <a:off x="381000" y="4152900"/>
            <a:ext cx="4600575" cy="628650"/>
          </a:xfrm>
          <a:prstGeom prst="rect">
            <a:avLst/>
          </a:prstGeom>
          <a:noFill/>
          <a:ln w="9525">
            <a:noFill/>
            <a:miter lim="800000"/>
            <a:headEnd/>
            <a:tailEnd/>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MEDIA QUERIES</a:t>
            </a:r>
          </a:p>
        </p:txBody>
      </p:sp>
      <p:sp>
        <p:nvSpPr>
          <p:cNvPr id="5" name="Subtitle 2"/>
          <p:cNvSpPr>
            <a:spLocks noGrp="1"/>
          </p:cNvSpPr>
          <p:nvPr>
            <p:ph type="subTitle" idx="1"/>
          </p:nvPr>
        </p:nvSpPr>
        <p:spPr>
          <a:xfrm>
            <a:off x="304800" y="971550"/>
            <a:ext cx="8610600" cy="19812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 media query is used to apply styles based on the device it is displayed on.</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These queries can be used to determine the capabilities of the device, and define CSS styles to target that device.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Not every browser supports media queries.</a:t>
            </a:r>
          </a:p>
        </p:txBody>
      </p:sp>
      <p:pic>
        <p:nvPicPr>
          <p:cNvPr id="37890" name="Picture 2"/>
          <p:cNvPicPr>
            <a:picLocks noChangeAspect="1" noChangeArrowheads="1"/>
          </p:cNvPicPr>
          <p:nvPr/>
        </p:nvPicPr>
        <p:blipFill>
          <a:blip r:embed="rId2" cstate="print"/>
          <a:srcRect/>
          <a:stretch>
            <a:fillRect/>
          </a:stretch>
        </p:blipFill>
        <p:spPr bwMode="auto">
          <a:xfrm>
            <a:off x="2133600" y="2800350"/>
            <a:ext cx="5048250" cy="1895475"/>
          </a:xfrm>
          <a:prstGeom prst="rect">
            <a:avLst/>
          </a:prstGeom>
          <a:noFill/>
          <a:ln w="9525">
            <a:noFill/>
            <a:miter lim="800000"/>
            <a:headEnd/>
            <a:tailEnd/>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MEDIA QUERIES</a:t>
            </a:r>
          </a:p>
        </p:txBody>
      </p:sp>
      <p:pic>
        <p:nvPicPr>
          <p:cNvPr id="38914" name="Picture 2"/>
          <p:cNvPicPr>
            <a:picLocks noChangeAspect="1" noChangeArrowheads="1"/>
          </p:cNvPicPr>
          <p:nvPr/>
        </p:nvPicPr>
        <p:blipFill>
          <a:blip r:embed="rId2" cstate="print"/>
          <a:srcRect/>
          <a:stretch>
            <a:fillRect/>
          </a:stretch>
        </p:blipFill>
        <p:spPr bwMode="auto">
          <a:xfrm>
            <a:off x="381000" y="1276350"/>
            <a:ext cx="8412480" cy="3200400"/>
          </a:xfrm>
          <a:prstGeom prst="rect">
            <a:avLst/>
          </a:prstGeom>
          <a:noFill/>
          <a:ln w="9525">
            <a:noFill/>
            <a:miter lim="800000"/>
            <a:headEnd/>
            <a:tailEnd/>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MEDIA QUERIES</a:t>
            </a:r>
          </a:p>
        </p:txBody>
      </p:sp>
      <p:pic>
        <p:nvPicPr>
          <p:cNvPr id="39939" name="Picture 3"/>
          <p:cNvPicPr>
            <a:picLocks noChangeAspect="1" noChangeArrowheads="1"/>
          </p:cNvPicPr>
          <p:nvPr/>
        </p:nvPicPr>
        <p:blipFill>
          <a:blip r:embed="rId2" cstate="print"/>
          <a:srcRect/>
          <a:stretch>
            <a:fillRect/>
          </a:stretch>
        </p:blipFill>
        <p:spPr bwMode="auto">
          <a:xfrm>
            <a:off x="381000" y="1546974"/>
            <a:ext cx="8382000" cy="2701176"/>
          </a:xfrm>
          <a:prstGeom prst="rect">
            <a:avLst/>
          </a:prstGeom>
          <a:noFill/>
          <a:ln w="9525">
            <a:noFill/>
            <a:miter lim="800000"/>
            <a:headEnd/>
            <a:tailEnd/>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MEDIA QUERIES</a:t>
            </a:r>
          </a:p>
        </p:txBody>
      </p:sp>
      <p:pic>
        <p:nvPicPr>
          <p:cNvPr id="40962" name="Picture 2"/>
          <p:cNvPicPr>
            <a:picLocks noChangeAspect="1" noChangeArrowheads="1"/>
          </p:cNvPicPr>
          <p:nvPr/>
        </p:nvPicPr>
        <p:blipFill>
          <a:blip r:embed="rId2" cstate="print"/>
          <a:srcRect/>
          <a:stretch>
            <a:fillRect/>
          </a:stretch>
        </p:blipFill>
        <p:spPr bwMode="auto">
          <a:xfrm>
            <a:off x="2012577" y="1047750"/>
            <a:ext cx="5378823" cy="3810000"/>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84582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Each CSS declaration property has a value.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unit of any value is dependent on their property.</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Some values are predefined lists of keywords, others are length measurements, percentages, numbers without units, colors, and URLs.</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rmAutofit fontScale="90000"/>
          </a:bodyPr>
          <a:lstStyle/>
          <a:p>
            <a:r>
              <a:rPr lang="en-US" sz="2500" u="sng" dirty="0">
                <a:solidFill>
                  <a:srgbClr val="3366CC"/>
                </a:solidFill>
                <a:latin typeface="Arial Black" pitchFamily="34" charset="0"/>
              </a:rPr>
              <a:t>VALUES</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66CC"/>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1428750"/>
            <a:ext cx="9144000" cy="2438400"/>
          </a:xfrm>
        </p:spPr>
        <p:txBody>
          <a:bodyPr>
            <a:normAutofit/>
          </a:bodyPr>
          <a:lstStyle/>
          <a:p>
            <a:r>
              <a:rPr lang="en-US" sz="3500" u="sng" dirty="0" smtClean="0">
                <a:solidFill>
                  <a:schemeClr val="bg1"/>
                </a:solidFill>
                <a:latin typeface="Arial Black" pitchFamily="34" charset="0"/>
              </a:rPr>
              <a:t>OTHER</a:t>
            </a:r>
            <a:endParaRPr lang="en-US" sz="3500" u="sng" dirty="0">
              <a:solidFill>
                <a:schemeClr val="bg1"/>
              </a:solidFill>
              <a:latin typeface="Arial Black" pitchFamily="34" charset="0"/>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CSS FRAMEWORKS</a:t>
            </a:r>
          </a:p>
        </p:txBody>
      </p:sp>
      <p:sp>
        <p:nvSpPr>
          <p:cNvPr id="5" name="Subtitle 2"/>
          <p:cNvSpPr>
            <a:spLocks noGrp="1"/>
          </p:cNvSpPr>
          <p:nvPr>
            <p:ph type="subTitle" idx="1"/>
          </p:nvPr>
        </p:nvSpPr>
        <p:spPr>
          <a:xfrm>
            <a:off x="304800" y="971550"/>
            <a:ext cx="8610600" cy="38100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Large companies have relied on frameworks to make CSS layouts more consistent.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 </a:t>
            </a:r>
            <a:r>
              <a:rPr lang="en-US" sz="2000" b="1" dirty="0" smtClean="0">
                <a:solidFill>
                  <a:schemeClr val="tx1">
                    <a:lumMod val="65000"/>
                    <a:lumOff val="35000"/>
                  </a:schemeClr>
                </a:solidFill>
                <a:latin typeface="Arial" pitchFamily="34" charset="0"/>
                <a:cs typeface="Arial" pitchFamily="34" charset="0"/>
              </a:rPr>
              <a:t>CSS framework </a:t>
            </a:r>
            <a:r>
              <a:rPr lang="en-US" sz="2000" dirty="0" smtClean="0">
                <a:solidFill>
                  <a:schemeClr val="tx1">
                    <a:lumMod val="65000"/>
                    <a:lumOff val="35000"/>
                  </a:schemeClr>
                </a:solidFill>
                <a:latin typeface="Arial" pitchFamily="34" charset="0"/>
                <a:cs typeface="Arial" pitchFamily="34" charset="0"/>
              </a:rPr>
              <a:t>consists of classes and tools to make CSS work easier.  They have 2 main types: (1)grid systems and (2)CSS preprocessors.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most popular frameworks are bootstrap, blueprint, and 960.</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Bootstrap is the most popular one and was created by the designers of Twitter.  It provides styles for grids, buttons, dropdowns, and many more.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hlinkClick r:id="rId2"/>
              </a:rPr>
              <a:t>https://getbootstrap.com/docs/5.1/getting-started/introduction/</a:t>
            </a: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CSS PREPROCESSORS</a:t>
            </a:r>
          </a:p>
        </p:txBody>
      </p:sp>
      <p:sp>
        <p:nvSpPr>
          <p:cNvPr id="5" name="Subtitle 2"/>
          <p:cNvSpPr>
            <a:spLocks noGrp="1"/>
          </p:cNvSpPr>
          <p:nvPr>
            <p:ph type="subTitle" idx="1"/>
          </p:nvPr>
        </p:nvSpPr>
        <p:spPr>
          <a:xfrm>
            <a:off x="304800" y="971550"/>
            <a:ext cx="5257800" cy="3886200"/>
          </a:xfrm>
        </p:spPr>
        <p:txBody>
          <a:bodyPr>
            <a:normAutofit lnSpcReduction="1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 </a:t>
            </a:r>
            <a:r>
              <a:rPr lang="en-US" sz="2000" b="1" dirty="0" smtClean="0">
                <a:solidFill>
                  <a:schemeClr val="tx1">
                    <a:lumMod val="65000"/>
                    <a:lumOff val="35000"/>
                  </a:schemeClr>
                </a:solidFill>
                <a:latin typeface="Arial" pitchFamily="34" charset="0"/>
                <a:cs typeface="Arial" pitchFamily="34" charset="0"/>
              </a:rPr>
              <a:t>CSS preprocessor </a:t>
            </a:r>
            <a:r>
              <a:rPr lang="en-US" sz="2000" dirty="0" smtClean="0">
                <a:solidFill>
                  <a:schemeClr val="tx1">
                    <a:lumMod val="65000"/>
                    <a:lumOff val="35000"/>
                  </a:schemeClr>
                </a:solidFill>
                <a:latin typeface="Arial" pitchFamily="34" charset="0"/>
                <a:cs typeface="Arial" pitchFamily="34" charset="0"/>
              </a:rPr>
              <a:t>is a tool that adds logic to CSS.  It adds programming concepts like variables, inheritance, calculations, and functions.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problem with CSS is that a lot of styles are hard-coded, and when changes are required, maintainability is not easy.</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By using variables and nesting, making an application-wide style change becomes an instant modification.</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Some examples include SASS and SCSS.  They add more features to CSS like variables </a:t>
            </a:r>
            <a:r>
              <a:rPr lang="en-US" sz="2000" smtClean="0">
                <a:solidFill>
                  <a:schemeClr val="tx1">
                    <a:lumMod val="65000"/>
                    <a:lumOff val="35000"/>
                  </a:schemeClr>
                </a:solidFill>
                <a:latin typeface="Arial" pitchFamily="34" charset="0"/>
                <a:cs typeface="Arial" pitchFamily="34" charset="0"/>
              </a:rPr>
              <a:t>and nesting.</a:t>
            </a: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7" name="Picture 2"/>
          <p:cNvPicPr>
            <a:picLocks noChangeAspect="1" noChangeArrowheads="1"/>
          </p:cNvPicPr>
          <p:nvPr/>
        </p:nvPicPr>
        <p:blipFill>
          <a:blip r:embed="rId2" cstate="print"/>
          <a:srcRect/>
          <a:stretch>
            <a:fillRect/>
          </a:stretch>
        </p:blipFill>
        <p:spPr bwMode="auto">
          <a:xfrm>
            <a:off x="5638800" y="1047750"/>
            <a:ext cx="3038303" cy="3886201"/>
          </a:xfrm>
          <a:prstGeom prst="rect">
            <a:avLst/>
          </a:prstGeom>
          <a:noFill/>
          <a:ln w="9525">
            <a:noFill/>
            <a:miter lim="800000"/>
            <a:headEnd/>
            <a:tailEnd/>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ICONS</a:t>
            </a:r>
          </a:p>
        </p:txBody>
      </p:sp>
      <p:sp>
        <p:nvSpPr>
          <p:cNvPr id="8" name="Subtitle 2"/>
          <p:cNvSpPr>
            <a:spLocks noGrp="1"/>
          </p:cNvSpPr>
          <p:nvPr>
            <p:ph type="subTitle" idx="1"/>
          </p:nvPr>
        </p:nvSpPr>
        <p:spPr>
          <a:xfrm>
            <a:off x="304800" y="971550"/>
            <a:ext cx="8534400" cy="38862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Selecting icons is a big part of web development to add clarity and professionalism.</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One of the most common libraries for icons is font awesome.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To insert an icon, the webmaster can add the following syntax to their page &lt;</a:t>
            </a:r>
            <a:r>
              <a:rPr lang="en-US" sz="2000" dirty="0" err="1" smtClean="0">
                <a:solidFill>
                  <a:schemeClr val="tx1">
                    <a:lumMod val="65000"/>
                    <a:lumOff val="35000"/>
                  </a:schemeClr>
                </a:solidFill>
                <a:latin typeface="Arial" pitchFamily="34" charset="0"/>
                <a:cs typeface="Arial" pitchFamily="34" charset="0"/>
              </a:rPr>
              <a:t>i</a:t>
            </a:r>
            <a:r>
              <a:rPr lang="en-US" sz="2000" dirty="0" smtClean="0">
                <a:solidFill>
                  <a:schemeClr val="tx1">
                    <a:lumMod val="65000"/>
                    <a:lumOff val="35000"/>
                  </a:schemeClr>
                </a:solidFill>
                <a:latin typeface="Arial" pitchFamily="34" charset="0"/>
                <a:cs typeface="Arial" pitchFamily="34" charset="0"/>
              </a:rPr>
              <a:t> class=‘</a:t>
            </a:r>
            <a:r>
              <a:rPr lang="en-US" sz="2000" dirty="0" err="1" smtClean="0">
                <a:solidFill>
                  <a:schemeClr val="tx1">
                    <a:lumMod val="65000"/>
                    <a:lumOff val="35000"/>
                  </a:schemeClr>
                </a:solidFill>
                <a:latin typeface="Arial" pitchFamily="34" charset="0"/>
                <a:cs typeface="Arial" pitchFamily="34" charset="0"/>
              </a:rPr>
              <a:t>fa</a:t>
            </a:r>
            <a:r>
              <a:rPr lang="en-US" sz="2000" dirty="0" smtClean="0">
                <a:solidFill>
                  <a:schemeClr val="tx1">
                    <a:lumMod val="65000"/>
                    <a:lumOff val="35000"/>
                  </a:schemeClr>
                </a:solidFill>
                <a:latin typeface="Arial" pitchFamily="34" charset="0"/>
                <a:cs typeface="Arial" pitchFamily="34" charset="0"/>
              </a:rPr>
              <a:t> </a:t>
            </a:r>
            <a:r>
              <a:rPr lang="en-US" sz="2000" dirty="0" err="1" smtClean="0">
                <a:solidFill>
                  <a:schemeClr val="tx1">
                    <a:lumMod val="65000"/>
                    <a:lumOff val="35000"/>
                  </a:schemeClr>
                </a:solidFill>
                <a:latin typeface="Arial" pitchFamily="34" charset="0"/>
                <a:cs typeface="Arial" pitchFamily="34" charset="0"/>
              </a:rPr>
              <a:t>fa-fw</a:t>
            </a:r>
            <a:r>
              <a:rPr lang="en-US" sz="2000" dirty="0" smtClean="0">
                <a:solidFill>
                  <a:schemeClr val="tx1">
                    <a:lumMod val="65000"/>
                    <a:lumOff val="35000"/>
                  </a:schemeClr>
                </a:solidFill>
                <a:latin typeface="Arial" pitchFamily="34" charset="0"/>
                <a:cs typeface="Arial" pitchFamily="34" charset="0"/>
              </a:rPr>
              <a:t> </a:t>
            </a:r>
            <a:r>
              <a:rPr lang="en-US" sz="2000" dirty="0" err="1" smtClean="0">
                <a:solidFill>
                  <a:schemeClr val="tx1">
                    <a:lumMod val="65000"/>
                    <a:lumOff val="35000"/>
                  </a:schemeClr>
                </a:solidFill>
                <a:latin typeface="Arial" pitchFamily="34" charset="0"/>
                <a:cs typeface="Arial" pitchFamily="34" charset="0"/>
              </a:rPr>
              <a:t>fa</a:t>
            </a:r>
            <a:r>
              <a:rPr lang="en-US" sz="2000" dirty="0" smtClean="0">
                <a:solidFill>
                  <a:schemeClr val="tx1">
                    <a:lumMod val="65000"/>
                    <a:lumOff val="35000"/>
                  </a:schemeClr>
                </a:solidFill>
                <a:latin typeface="Arial" pitchFamily="34" charset="0"/>
                <a:cs typeface="Arial" pitchFamily="34" charset="0"/>
              </a:rPr>
              <a:t>-pencil’&gt;&lt;/</a:t>
            </a:r>
            <a:r>
              <a:rPr lang="en-US" sz="2000" dirty="0" err="1" smtClean="0">
                <a:solidFill>
                  <a:schemeClr val="tx1">
                    <a:lumMod val="65000"/>
                    <a:lumOff val="35000"/>
                  </a:schemeClr>
                </a:solidFill>
                <a:latin typeface="Arial" pitchFamily="34" charset="0"/>
                <a:cs typeface="Arial" pitchFamily="34" charset="0"/>
              </a:rPr>
              <a:t>i</a:t>
            </a:r>
            <a:r>
              <a:rPr lang="en-US" sz="2000" dirty="0" smtClean="0">
                <a:solidFill>
                  <a:schemeClr val="tx1">
                    <a:lumMod val="65000"/>
                    <a:lumOff val="35000"/>
                  </a:schemeClr>
                </a:solidFill>
                <a:latin typeface="Arial" pitchFamily="34" charset="0"/>
                <a:cs typeface="Arial" pitchFamily="34" charset="0"/>
              </a:rPr>
              <a:t>&gt;.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a:t>
            </a:r>
            <a:r>
              <a:rPr lang="en-US" sz="2000" dirty="0" err="1" smtClean="0">
                <a:solidFill>
                  <a:schemeClr val="tx1">
                    <a:lumMod val="65000"/>
                    <a:lumOff val="35000"/>
                  </a:schemeClr>
                </a:solidFill>
                <a:latin typeface="Arial" pitchFamily="34" charset="0"/>
                <a:cs typeface="Arial" pitchFamily="34" charset="0"/>
              </a:rPr>
              <a:t>fa-fw</a:t>
            </a:r>
            <a:r>
              <a:rPr lang="en-US" sz="2000" dirty="0" smtClean="0">
                <a:solidFill>
                  <a:schemeClr val="tx1">
                    <a:lumMod val="65000"/>
                    <a:lumOff val="35000"/>
                  </a:schemeClr>
                </a:solidFill>
                <a:latin typeface="Arial" pitchFamily="34" charset="0"/>
                <a:cs typeface="Arial" pitchFamily="34" charset="0"/>
              </a:rPr>
              <a:t>’ syntax is used to define a fixed width so that all icons have the same size.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It’s important to always pick an appropriate icon for the task.</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ICONS</a:t>
            </a:r>
          </a:p>
        </p:txBody>
      </p:sp>
      <p:sp>
        <p:nvSpPr>
          <p:cNvPr id="8" name="Subtitle 2"/>
          <p:cNvSpPr>
            <a:spLocks noGrp="1"/>
          </p:cNvSpPr>
          <p:nvPr>
            <p:ph type="subTitle" idx="1"/>
          </p:nvPr>
        </p:nvSpPr>
        <p:spPr>
          <a:xfrm>
            <a:off x="304800" y="971550"/>
            <a:ext cx="8534400" cy="38862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It’s important to always pick an appropriate icon for the task.</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Below is a list of some of the most common icons.</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p:txBody>
      </p:sp>
      <p:pic>
        <p:nvPicPr>
          <p:cNvPr id="45058" name="Picture 2"/>
          <p:cNvPicPr>
            <a:picLocks noChangeAspect="1" noChangeArrowheads="1"/>
          </p:cNvPicPr>
          <p:nvPr/>
        </p:nvPicPr>
        <p:blipFill>
          <a:blip r:embed="rId2" cstate="print"/>
          <a:srcRect/>
          <a:stretch>
            <a:fillRect/>
          </a:stretch>
        </p:blipFill>
        <p:spPr bwMode="auto">
          <a:xfrm>
            <a:off x="2819400" y="2195631"/>
            <a:ext cx="836341" cy="1014760"/>
          </a:xfrm>
          <a:prstGeom prst="rect">
            <a:avLst/>
          </a:prstGeom>
          <a:noFill/>
          <a:ln w="9525">
            <a:noFill/>
            <a:miter lim="800000"/>
            <a:headEnd/>
            <a:tailEnd/>
          </a:ln>
        </p:spPr>
      </p:pic>
      <p:pic>
        <p:nvPicPr>
          <p:cNvPr id="45059" name="Picture 3"/>
          <p:cNvPicPr>
            <a:picLocks noChangeAspect="1" noChangeArrowheads="1"/>
          </p:cNvPicPr>
          <p:nvPr/>
        </p:nvPicPr>
        <p:blipFill>
          <a:blip r:embed="rId3" cstate="print"/>
          <a:srcRect/>
          <a:stretch>
            <a:fillRect/>
          </a:stretch>
        </p:blipFill>
        <p:spPr bwMode="auto">
          <a:xfrm>
            <a:off x="2570356" y="3332125"/>
            <a:ext cx="858644" cy="1059366"/>
          </a:xfrm>
          <a:prstGeom prst="rect">
            <a:avLst/>
          </a:prstGeom>
          <a:noFill/>
          <a:ln w="9525">
            <a:noFill/>
            <a:miter lim="800000"/>
            <a:headEnd/>
            <a:tailEnd/>
          </a:ln>
        </p:spPr>
      </p:pic>
      <p:pic>
        <p:nvPicPr>
          <p:cNvPr id="45060" name="Picture 4"/>
          <p:cNvPicPr>
            <a:picLocks noChangeAspect="1" noChangeArrowheads="1"/>
          </p:cNvPicPr>
          <p:nvPr/>
        </p:nvPicPr>
        <p:blipFill>
          <a:blip r:embed="rId4" cstate="print"/>
          <a:srcRect/>
          <a:stretch>
            <a:fillRect/>
          </a:stretch>
        </p:blipFill>
        <p:spPr bwMode="auto">
          <a:xfrm>
            <a:off x="3600450" y="3340256"/>
            <a:ext cx="735980" cy="1003609"/>
          </a:xfrm>
          <a:prstGeom prst="rect">
            <a:avLst/>
          </a:prstGeom>
          <a:noFill/>
          <a:ln w="9525">
            <a:noFill/>
            <a:miter lim="800000"/>
            <a:headEnd/>
            <a:tailEnd/>
          </a:ln>
        </p:spPr>
      </p:pic>
      <p:pic>
        <p:nvPicPr>
          <p:cNvPr id="45061" name="Picture 5"/>
          <p:cNvPicPr>
            <a:picLocks noChangeAspect="1" noChangeArrowheads="1"/>
          </p:cNvPicPr>
          <p:nvPr/>
        </p:nvPicPr>
        <p:blipFill>
          <a:blip r:embed="rId5" cstate="print"/>
          <a:srcRect/>
          <a:stretch>
            <a:fillRect/>
          </a:stretch>
        </p:blipFill>
        <p:spPr bwMode="auto">
          <a:xfrm>
            <a:off x="4514850" y="3346760"/>
            <a:ext cx="925551" cy="959005"/>
          </a:xfrm>
          <a:prstGeom prst="rect">
            <a:avLst/>
          </a:prstGeom>
          <a:noFill/>
          <a:ln w="9525">
            <a:noFill/>
            <a:miter lim="800000"/>
            <a:headEnd/>
            <a:tailEnd/>
          </a:ln>
        </p:spPr>
      </p:pic>
      <p:pic>
        <p:nvPicPr>
          <p:cNvPr id="45062" name="Picture 6"/>
          <p:cNvPicPr>
            <a:picLocks noChangeAspect="1" noChangeArrowheads="1"/>
          </p:cNvPicPr>
          <p:nvPr/>
        </p:nvPicPr>
        <p:blipFill>
          <a:blip r:embed="rId6" cstate="print"/>
          <a:srcRect/>
          <a:stretch>
            <a:fillRect/>
          </a:stretch>
        </p:blipFill>
        <p:spPr bwMode="auto">
          <a:xfrm>
            <a:off x="3886199" y="2197255"/>
            <a:ext cx="1048215" cy="1003610"/>
          </a:xfrm>
          <a:prstGeom prst="rect">
            <a:avLst/>
          </a:prstGeom>
          <a:noFill/>
          <a:ln w="9525">
            <a:noFill/>
            <a:miter lim="800000"/>
            <a:headEnd/>
            <a:tailEnd/>
          </a:ln>
        </p:spPr>
      </p:pic>
      <p:pic>
        <p:nvPicPr>
          <p:cNvPr id="45063" name="Picture 7"/>
          <p:cNvPicPr>
            <a:picLocks noChangeAspect="1" noChangeArrowheads="1"/>
          </p:cNvPicPr>
          <p:nvPr/>
        </p:nvPicPr>
        <p:blipFill>
          <a:blip r:embed="rId7" cstate="print"/>
          <a:srcRect/>
          <a:stretch>
            <a:fillRect/>
          </a:stretch>
        </p:blipFill>
        <p:spPr bwMode="auto">
          <a:xfrm>
            <a:off x="5181600" y="2209335"/>
            <a:ext cx="914400" cy="972015"/>
          </a:xfrm>
          <a:prstGeom prst="rect">
            <a:avLst/>
          </a:prstGeom>
          <a:noFill/>
          <a:ln w="9525">
            <a:noFill/>
            <a:miter lim="800000"/>
            <a:headEnd/>
            <a:tailEnd/>
          </a:ln>
        </p:spPr>
      </p:pic>
      <p:pic>
        <p:nvPicPr>
          <p:cNvPr id="45064" name="Picture 8"/>
          <p:cNvPicPr>
            <a:picLocks noChangeAspect="1" noChangeArrowheads="1"/>
          </p:cNvPicPr>
          <p:nvPr/>
        </p:nvPicPr>
        <p:blipFill>
          <a:blip r:embed="rId8" cstate="print"/>
          <a:srcRect/>
          <a:stretch>
            <a:fillRect/>
          </a:stretch>
        </p:blipFill>
        <p:spPr bwMode="auto">
          <a:xfrm>
            <a:off x="5685263" y="3341881"/>
            <a:ext cx="791737" cy="992459"/>
          </a:xfrm>
          <a:prstGeom prst="rect">
            <a:avLst/>
          </a:prstGeom>
          <a:noFill/>
          <a:ln w="9525">
            <a:noFill/>
            <a:miter lim="800000"/>
            <a:headEnd/>
            <a:tailEnd/>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TROUBLESHOOTING </a:t>
            </a:r>
            <a:r>
              <a:rPr lang="en-US" sz="2500" u="sng" dirty="0" smtClean="0">
                <a:solidFill>
                  <a:srgbClr val="3366CC"/>
                </a:solidFill>
                <a:latin typeface="Arial Black" pitchFamily="34" charset="0"/>
              </a:rPr>
              <a:t>WITH DEV </a:t>
            </a:r>
            <a:r>
              <a:rPr lang="en-US" sz="2500" u="sng" dirty="0">
                <a:solidFill>
                  <a:srgbClr val="3366CC"/>
                </a:solidFill>
                <a:latin typeface="Arial Black" pitchFamily="34" charset="0"/>
              </a:rPr>
              <a:t>TOOLS</a:t>
            </a:r>
          </a:p>
        </p:txBody>
      </p:sp>
      <p:pic>
        <p:nvPicPr>
          <p:cNvPr id="38914" name="Picture 2"/>
          <p:cNvPicPr>
            <a:picLocks noChangeAspect="1" noChangeArrowheads="1"/>
          </p:cNvPicPr>
          <p:nvPr/>
        </p:nvPicPr>
        <p:blipFill>
          <a:blip r:embed="rId2" cstate="print"/>
          <a:srcRect/>
          <a:stretch>
            <a:fillRect/>
          </a:stretch>
        </p:blipFill>
        <p:spPr bwMode="auto">
          <a:xfrm>
            <a:off x="2209800" y="971550"/>
            <a:ext cx="5486400" cy="3969935"/>
          </a:xfrm>
          <a:prstGeom prst="rect">
            <a:avLst/>
          </a:prstGeom>
          <a:noFill/>
          <a:ln w="9525">
            <a:noFill/>
            <a:miter lim="800000"/>
            <a:headEnd/>
            <a:tailEnd/>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lum bright="20000" contrast="20000"/>
          </a:blip>
          <a:srcRect/>
          <a:stretch>
            <a:fillRect/>
          </a:stretch>
        </p:blipFill>
        <p:spPr bwMode="auto">
          <a:xfrm>
            <a:off x="2743200" y="285750"/>
            <a:ext cx="4038600" cy="4479391"/>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5257800" cy="3810000"/>
          </a:xfrm>
        </p:spPr>
        <p:txBody>
          <a:bodyPr>
            <a:normAutofit lnSpcReduction="1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Measurements can also be represented in different formats.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Units are sometimes </a:t>
            </a:r>
            <a:r>
              <a:rPr lang="en-US" sz="2000" b="1" dirty="0" smtClean="0">
                <a:solidFill>
                  <a:schemeClr val="tx1">
                    <a:lumMod val="65000"/>
                    <a:lumOff val="35000"/>
                  </a:schemeClr>
                </a:solidFill>
                <a:latin typeface="Arial" pitchFamily="34" charset="0"/>
                <a:cs typeface="Arial" pitchFamily="34" charset="0"/>
              </a:rPr>
              <a:t>absolute</a:t>
            </a:r>
            <a:r>
              <a:rPr lang="en-US" sz="2000" dirty="0" smtClean="0">
                <a:solidFill>
                  <a:schemeClr val="tx1">
                    <a:lumMod val="65000"/>
                    <a:lumOff val="35000"/>
                  </a:schemeClr>
                </a:solidFill>
                <a:latin typeface="Arial" pitchFamily="34" charset="0"/>
                <a:cs typeface="Arial" pitchFamily="34" charset="0"/>
              </a:rPr>
              <a:t>, meaning they are static and real-world sizes.  This include inches, centimeters, or points.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Other times, they are </a:t>
            </a:r>
            <a:r>
              <a:rPr lang="en-US" sz="2000" b="1" dirty="0" smtClean="0">
                <a:solidFill>
                  <a:schemeClr val="tx1">
                    <a:lumMod val="65000"/>
                    <a:lumOff val="35000"/>
                  </a:schemeClr>
                </a:solidFill>
                <a:latin typeface="Arial" pitchFamily="34" charset="0"/>
                <a:cs typeface="Arial" pitchFamily="34" charset="0"/>
              </a:rPr>
              <a:t>relative</a:t>
            </a:r>
            <a:r>
              <a:rPr lang="en-US" sz="2000" dirty="0" smtClean="0">
                <a:solidFill>
                  <a:schemeClr val="tx1">
                    <a:lumMod val="65000"/>
                    <a:lumOff val="35000"/>
                  </a:schemeClr>
                </a:solidFill>
                <a:latin typeface="Arial" pitchFamily="34" charset="0"/>
                <a:cs typeface="Arial" pitchFamily="34" charset="0"/>
              </a:rPr>
              <a:t>, meaning they depend on other elements to resize.  These include </a:t>
            </a:r>
            <a:r>
              <a:rPr lang="en-US" sz="2000" dirty="0" err="1" smtClean="0">
                <a:solidFill>
                  <a:schemeClr val="tx1">
                    <a:lumMod val="65000"/>
                    <a:lumOff val="35000"/>
                  </a:schemeClr>
                </a:solidFill>
                <a:latin typeface="Arial" pitchFamily="34" charset="0"/>
                <a:cs typeface="Arial" pitchFamily="34" charset="0"/>
              </a:rPr>
              <a:t>em</a:t>
            </a:r>
            <a:r>
              <a:rPr lang="en-US" sz="2000" dirty="0" smtClean="0">
                <a:solidFill>
                  <a:schemeClr val="tx1">
                    <a:lumMod val="65000"/>
                    <a:lumOff val="35000"/>
                  </a:schemeClr>
                </a:solidFill>
                <a:latin typeface="Arial" pitchFamily="34" charset="0"/>
                <a:cs typeface="Arial" pitchFamily="34" charset="0"/>
              </a:rPr>
              <a:t> or %.</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It is not recommended to use absolute styles, because they don’t resize well to different screen sizes or zooming in and out.  They are not good for responsive design.</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rmAutofit fontScale="90000"/>
          </a:bodyPr>
          <a:lstStyle/>
          <a:p>
            <a:r>
              <a:rPr lang="en-US" sz="2500" u="sng" dirty="0">
                <a:solidFill>
                  <a:srgbClr val="3366CC"/>
                </a:solidFill>
                <a:latin typeface="Arial Black" pitchFamily="34" charset="0"/>
              </a:rPr>
              <a:t>MEASUREMENTS</a:t>
            </a:r>
          </a:p>
        </p:txBody>
      </p:sp>
      <p:pic>
        <p:nvPicPr>
          <p:cNvPr id="5123" name="Picture 3"/>
          <p:cNvPicPr>
            <a:picLocks noChangeAspect="1" noChangeArrowheads="1"/>
          </p:cNvPicPr>
          <p:nvPr/>
        </p:nvPicPr>
        <p:blipFill>
          <a:blip r:embed="rId2" cstate="print"/>
          <a:srcRect/>
          <a:stretch>
            <a:fillRect/>
          </a:stretch>
        </p:blipFill>
        <p:spPr bwMode="auto">
          <a:xfrm>
            <a:off x="5562600" y="971550"/>
            <a:ext cx="3276600" cy="3938377"/>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8534400" cy="38100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Comments in CSS are represented with /* and */ syntax.</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This syntax can be used for single line or multi-line comments.</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rmAutofit fontScale="90000"/>
          </a:bodyPr>
          <a:lstStyle/>
          <a:p>
            <a:r>
              <a:rPr lang="en-US" sz="2500" u="sng" dirty="0">
                <a:solidFill>
                  <a:srgbClr val="3366CC"/>
                </a:solidFill>
                <a:latin typeface="Arial Black" pitchFamily="34" charset="0"/>
              </a:rPr>
              <a:t>COMMENTS</a:t>
            </a:r>
          </a:p>
        </p:txBody>
      </p:sp>
      <p:pic>
        <p:nvPicPr>
          <p:cNvPr id="6146" name="Picture 2"/>
          <p:cNvPicPr>
            <a:picLocks noChangeAspect="1" noChangeArrowheads="1"/>
          </p:cNvPicPr>
          <p:nvPr/>
        </p:nvPicPr>
        <p:blipFill>
          <a:blip r:embed="rId2" cstate="print"/>
          <a:srcRect/>
          <a:stretch>
            <a:fillRect/>
          </a:stretch>
        </p:blipFill>
        <p:spPr bwMode="auto">
          <a:xfrm>
            <a:off x="1981200" y="2800350"/>
            <a:ext cx="5374585" cy="600075"/>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8534400" cy="38100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CSS can be added directly on the HTML element using an inline style attribute, or within a &lt;style&gt; tag inside the &lt;head&gt; tag of HTML, or as a separate file using a link tag.</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They 3 locations are not mutually exclusive, meaning the same styles can be placed in all 3 locations.  However, it is not common practice to do that, it is preferred to place them all on a separate </a:t>
            </a:r>
            <a:r>
              <a:rPr lang="en-US" sz="2000" dirty="0" err="1" smtClean="0">
                <a:solidFill>
                  <a:schemeClr val="tx1">
                    <a:lumMod val="65000"/>
                    <a:lumOff val="35000"/>
                  </a:schemeClr>
                </a:solidFill>
                <a:latin typeface="Arial" pitchFamily="34" charset="0"/>
                <a:cs typeface="Arial" pitchFamily="34" charset="0"/>
              </a:rPr>
              <a:t>stylesheet</a:t>
            </a:r>
            <a:r>
              <a:rPr lang="en-US" sz="2000" dirty="0" smtClean="0">
                <a:solidFill>
                  <a:schemeClr val="tx1">
                    <a:lumMod val="65000"/>
                    <a:lumOff val="35000"/>
                  </a:schemeClr>
                </a:solidFill>
                <a:latin typeface="Arial" pitchFamily="34" charset="0"/>
                <a:cs typeface="Arial" pitchFamily="34" charset="0"/>
              </a:rPr>
              <a:t>.</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rmAutofit fontScale="90000"/>
          </a:bodyPr>
          <a:lstStyle/>
          <a:p>
            <a:r>
              <a:rPr lang="en-US" sz="2500" u="sng" dirty="0">
                <a:solidFill>
                  <a:srgbClr val="3366CC"/>
                </a:solidFill>
                <a:latin typeface="Arial Black" pitchFamily="34" charset="0"/>
              </a:rPr>
              <a:t>LOCATIONS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8534400" cy="2057400"/>
          </a:xfrm>
        </p:spPr>
        <p:txBody>
          <a:bodyPr>
            <a:normAutofit/>
          </a:bodyPr>
          <a:lstStyle/>
          <a:p>
            <a:pPr algn="l">
              <a:buFont typeface="Arial" pitchFamily="34" charset="0"/>
              <a:buChar char="●"/>
            </a:pPr>
            <a:r>
              <a:rPr lang="en-US" sz="2000" b="1" dirty="0" smtClean="0">
                <a:solidFill>
                  <a:schemeClr val="tx1">
                    <a:lumMod val="65000"/>
                    <a:lumOff val="35000"/>
                  </a:schemeClr>
                </a:solidFill>
                <a:latin typeface="Arial" pitchFamily="34" charset="0"/>
                <a:cs typeface="Arial" pitchFamily="34" charset="0"/>
              </a:rPr>
              <a:t>Inline styles </a:t>
            </a:r>
            <a:r>
              <a:rPr lang="en-US" sz="2000" dirty="0" smtClean="0">
                <a:solidFill>
                  <a:schemeClr val="tx1">
                    <a:lumMod val="65000"/>
                    <a:lumOff val="35000"/>
                  </a:schemeClr>
                </a:solidFill>
                <a:latin typeface="Arial" pitchFamily="34" charset="0"/>
                <a:cs typeface="Arial" pitchFamily="34" charset="0"/>
              </a:rPr>
              <a:t>are rules placed within HTML elements via the style attribute.  A semicolon is used to separate each style.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 selector is not necessary with an inline style.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Inline styles are discouraged because they defeat the purpose of separating the HTML and CSS benefits described earlier i.e. performance, maintainability…etc.</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rmAutofit fontScale="90000"/>
          </a:bodyPr>
          <a:lstStyle/>
          <a:p>
            <a:r>
              <a:rPr lang="en-US" sz="2800" u="sng" dirty="0" smtClean="0">
                <a:solidFill>
                  <a:srgbClr val="3366CC"/>
                </a:solidFill>
                <a:latin typeface="Arial Black" pitchFamily="34" charset="0"/>
              </a:rPr>
              <a:t>INLINE STYLES</a:t>
            </a:r>
            <a:endParaRPr lang="en-US" sz="2800" u="sng" dirty="0">
              <a:solidFill>
                <a:srgbClr val="3366CC"/>
              </a:solidFill>
              <a:latin typeface="Arial Black" pitchFamily="34" charset="0"/>
            </a:endParaRPr>
          </a:p>
        </p:txBody>
      </p:sp>
      <p:pic>
        <p:nvPicPr>
          <p:cNvPr id="7170" name="Picture 2"/>
          <p:cNvPicPr>
            <a:picLocks noChangeAspect="1" noChangeArrowheads="1"/>
          </p:cNvPicPr>
          <p:nvPr/>
        </p:nvPicPr>
        <p:blipFill>
          <a:blip r:embed="rId2" cstate="print"/>
          <a:srcRect/>
          <a:stretch>
            <a:fillRect/>
          </a:stretch>
        </p:blipFill>
        <p:spPr bwMode="auto">
          <a:xfrm>
            <a:off x="533400" y="4095750"/>
            <a:ext cx="8301990" cy="330757"/>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3733800" cy="40386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Embedded styles are internal styles that are placed within a &lt;style&gt; tag in the &lt;head&gt; element of the HTML.</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Although better than inline styles, they are also discouraged, because each HTML file will have it’s own &lt;style&gt; tag, and can not be shared with other HTML files.</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EMBEDDED STYLES</a:t>
            </a:r>
          </a:p>
        </p:txBody>
      </p:sp>
      <p:pic>
        <p:nvPicPr>
          <p:cNvPr id="2" name="Picture 2"/>
          <p:cNvPicPr>
            <a:picLocks noChangeAspect="1" noChangeArrowheads="1"/>
          </p:cNvPicPr>
          <p:nvPr/>
        </p:nvPicPr>
        <p:blipFill>
          <a:blip r:embed="rId2" cstate="print"/>
          <a:srcRect/>
          <a:stretch>
            <a:fillRect/>
          </a:stretch>
        </p:blipFill>
        <p:spPr bwMode="auto">
          <a:xfrm>
            <a:off x="3962400" y="1581150"/>
            <a:ext cx="4792179" cy="2524125"/>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8534400" cy="2209800"/>
          </a:xfrm>
        </p:spPr>
        <p:txBody>
          <a:bodyPr>
            <a:normAutofit lnSpcReduction="1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External styles are rules placed on an external .</a:t>
            </a:r>
            <a:r>
              <a:rPr lang="en-US" sz="2000" dirty="0" err="1" smtClean="0">
                <a:solidFill>
                  <a:schemeClr val="tx1">
                    <a:lumMod val="65000"/>
                    <a:lumOff val="35000"/>
                  </a:schemeClr>
                </a:solidFill>
                <a:latin typeface="Arial" pitchFamily="34" charset="0"/>
                <a:cs typeface="Arial" pitchFamily="34" charset="0"/>
              </a:rPr>
              <a:t>css</a:t>
            </a:r>
            <a:r>
              <a:rPr lang="en-US" sz="2000" dirty="0" smtClean="0">
                <a:solidFill>
                  <a:schemeClr val="tx1">
                    <a:lumMod val="65000"/>
                    <a:lumOff val="35000"/>
                  </a:schemeClr>
                </a:solidFill>
                <a:latin typeface="Arial" pitchFamily="34" charset="0"/>
                <a:cs typeface="Arial" pitchFamily="34" charset="0"/>
              </a:rPr>
              <a:t> file.  </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This is by far the best place to place styles because it provides the best maintainability.  </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When a change is made to this style, all HTML documents are updated automatically.</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browser caches the external style as well, so it improves the performance of the site.</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EXTERNAL STYLES</a:t>
            </a:r>
          </a:p>
        </p:txBody>
      </p:sp>
      <p:pic>
        <p:nvPicPr>
          <p:cNvPr id="2050" name="Picture 2"/>
          <p:cNvPicPr>
            <a:picLocks noChangeAspect="1" noChangeArrowheads="1"/>
          </p:cNvPicPr>
          <p:nvPr/>
        </p:nvPicPr>
        <p:blipFill>
          <a:blip r:embed="rId2" cstate="print"/>
          <a:srcRect/>
          <a:stretch>
            <a:fillRect/>
          </a:stretch>
        </p:blipFill>
        <p:spPr bwMode="auto">
          <a:xfrm>
            <a:off x="609600" y="3105150"/>
            <a:ext cx="7992836" cy="1676400"/>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lum bright="10000" contrast="10000"/>
          </a:blip>
          <a:srcRect/>
          <a:stretch>
            <a:fillRect/>
          </a:stretch>
        </p:blipFill>
        <p:spPr bwMode="auto">
          <a:xfrm>
            <a:off x="3900488" y="1624013"/>
            <a:ext cx="1343025" cy="1895475"/>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8534400" cy="1524000"/>
          </a:xfrm>
        </p:spPr>
        <p:txBody>
          <a:bodyPr>
            <a:normAutofit fontScale="92500" lnSpcReduction="1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document object model(DOM) describes how an HTML page is organized on a page.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It consists of parents, children, and siblings.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 web developer has to understand where they are on the DOM to perform proper manipulations when building a site.</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rmAutofit fontScale="90000"/>
          </a:bodyPr>
          <a:lstStyle/>
          <a:p>
            <a:r>
              <a:rPr lang="en-US" sz="2500" u="sng" dirty="0">
                <a:solidFill>
                  <a:srgbClr val="3366CC"/>
                </a:solidFill>
                <a:latin typeface="Arial Black" pitchFamily="34" charset="0"/>
              </a:rPr>
              <a:t>DOM</a:t>
            </a:r>
          </a:p>
        </p:txBody>
      </p:sp>
      <p:pic>
        <p:nvPicPr>
          <p:cNvPr id="3074" name="Picture 2"/>
          <p:cNvPicPr>
            <a:picLocks noChangeAspect="1" noChangeArrowheads="1"/>
          </p:cNvPicPr>
          <p:nvPr/>
        </p:nvPicPr>
        <p:blipFill>
          <a:blip r:embed="rId2" cstate="print"/>
          <a:srcRect/>
          <a:stretch>
            <a:fillRect/>
          </a:stretch>
        </p:blipFill>
        <p:spPr bwMode="auto">
          <a:xfrm>
            <a:off x="1219200" y="2495550"/>
            <a:ext cx="6629400" cy="2273852"/>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8534400" cy="2209800"/>
          </a:xfrm>
        </p:spPr>
        <p:txBody>
          <a:bodyPr>
            <a:normAutofit fontScale="92500" lnSpcReduction="2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Some browsers want to add new CSS properties that are not part of the formal CSS language.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To achieve this, they add their own prefixes on the property.  For Chrome and Safari, it’s ‘-</a:t>
            </a:r>
            <a:r>
              <a:rPr lang="en-US" sz="2000" dirty="0" err="1" smtClean="0">
                <a:solidFill>
                  <a:schemeClr val="tx1">
                    <a:lumMod val="65000"/>
                    <a:lumOff val="35000"/>
                  </a:schemeClr>
                </a:solidFill>
                <a:latin typeface="Arial" pitchFamily="34" charset="0"/>
                <a:cs typeface="Arial" pitchFamily="34" charset="0"/>
              </a:rPr>
              <a:t>webkit</a:t>
            </a:r>
            <a:r>
              <a:rPr lang="en-US" sz="2000" dirty="0" smtClean="0">
                <a:solidFill>
                  <a:schemeClr val="tx1">
                    <a:lumMod val="65000"/>
                    <a:lumOff val="35000"/>
                  </a:schemeClr>
                </a:solidFill>
                <a:latin typeface="Arial" pitchFamily="34" charset="0"/>
                <a:cs typeface="Arial" pitchFamily="34" charset="0"/>
              </a:rPr>
              <a:t>’, for Firefox, it’s ‘-</a:t>
            </a:r>
            <a:r>
              <a:rPr lang="en-US" sz="2000" dirty="0" err="1" smtClean="0">
                <a:solidFill>
                  <a:schemeClr val="tx1">
                    <a:lumMod val="65000"/>
                    <a:lumOff val="35000"/>
                  </a:schemeClr>
                </a:solidFill>
                <a:latin typeface="Arial" pitchFamily="34" charset="0"/>
                <a:cs typeface="Arial" pitchFamily="34" charset="0"/>
              </a:rPr>
              <a:t>moz</a:t>
            </a:r>
            <a:r>
              <a:rPr lang="en-US" sz="2000" dirty="0" smtClean="0">
                <a:solidFill>
                  <a:schemeClr val="tx1">
                    <a:lumMod val="65000"/>
                    <a:lumOff val="35000"/>
                  </a:schemeClr>
                </a:solidFill>
                <a:latin typeface="Arial" pitchFamily="34" charset="0"/>
                <a:cs typeface="Arial" pitchFamily="34" charset="0"/>
              </a:rPr>
              <a:t>-’, for IE it’s ‘-ms’, and for Opera it’s ‘-o-’.</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One of the controversies with vender prefixes is that it causes browser companies to have more say over the CSS standard than the W3C.  This can cause long-term compatibility issues.</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VENDER PREFIXES</a:t>
            </a:r>
          </a:p>
        </p:txBody>
      </p:sp>
      <p:pic>
        <p:nvPicPr>
          <p:cNvPr id="36866" name="Picture 2"/>
          <p:cNvPicPr>
            <a:picLocks noChangeAspect="1" noChangeArrowheads="1"/>
          </p:cNvPicPr>
          <p:nvPr/>
        </p:nvPicPr>
        <p:blipFill>
          <a:blip r:embed="rId2" cstate="print"/>
          <a:srcRect/>
          <a:stretch>
            <a:fillRect/>
          </a:stretch>
        </p:blipFill>
        <p:spPr bwMode="auto">
          <a:xfrm>
            <a:off x="990600" y="3257550"/>
            <a:ext cx="7395411" cy="1219200"/>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66CC"/>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1428750"/>
            <a:ext cx="9144000" cy="2438400"/>
          </a:xfrm>
        </p:spPr>
        <p:txBody>
          <a:bodyPr>
            <a:normAutofit/>
          </a:bodyPr>
          <a:lstStyle/>
          <a:p>
            <a:r>
              <a:rPr lang="en-US" sz="3500" u="sng" dirty="0" smtClean="0">
                <a:solidFill>
                  <a:schemeClr val="bg1"/>
                </a:solidFill>
                <a:latin typeface="Arial Black" pitchFamily="34" charset="0"/>
              </a:rPr>
              <a:t>SELECTORS</a:t>
            </a:r>
            <a:endParaRPr lang="en-US" sz="3500" u="sng" dirty="0">
              <a:solidFill>
                <a:schemeClr val="bg1"/>
              </a:solidFill>
              <a:latin typeface="Arial Black"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83820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Every CSS rule begins with a selector.</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selector defines the element(s) that will be affected on the HTML document.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These selectors can be ids, classes, or general tags.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Any part of an HTML document can be connected with a selector.</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When picking the name of a custom selector, it’s very important to make sure it is unique, so that it does not confuse with selectors of imported libraries like </a:t>
            </a:r>
            <a:r>
              <a:rPr lang="en-US" sz="2000" dirty="0" err="1" smtClean="0">
                <a:solidFill>
                  <a:schemeClr val="tx1">
                    <a:lumMod val="65000"/>
                    <a:lumOff val="35000"/>
                  </a:schemeClr>
                </a:solidFill>
                <a:latin typeface="Arial" pitchFamily="34" charset="0"/>
                <a:cs typeface="Arial" pitchFamily="34" charset="0"/>
              </a:rPr>
              <a:t>boostrap</a:t>
            </a:r>
            <a:r>
              <a:rPr lang="en-US" sz="2000" dirty="0" smtClean="0">
                <a:solidFill>
                  <a:schemeClr val="tx1">
                    <a:lumMod val="65000"/>
                    <a:lumOff val="35000"/>
                  </a:schemeClr>
                </a:solidFill>
                <a:latin typeface="Arial" pitchFamily="34" charset="0"/>
                <a:cs typeface="Arial" pitchFamily="34" charset="0"/>
              </a:rPr>
              <a:t> or </a:t>
            </a:r>
            <a:r>
              <a:rPr lang="en-US" sz="2000" dirty="0" err="1" smtClean="0">
                <a:solidFill>
                  <a:schemeClr val="tx1">
                    <a:lumMod val="65000"/>
                    <a:lumOff val="35000"/>
                  </a:schemeClr>
                </a:solidFill>
                <a:latin typeface="Arial" pitchFamily="34" charset="0"/>
                <a:cs typeface="Arial" pitchFamily="34" charset="0"/>
              </a:rPr>
              <a:t>jquery</a:t>
            </a:r>
            <a:r>
              <a:rPr lang="en-US" sz="2000" dirty="0" smtClean="0">
                <a:solidFill>
                  <a:schemeClr val="tx1">
                    <a:lumMod val="65000"/>
                    <a:lumOff val="35000"/>
                  </a:schemeClr>
                </a:solidFill>
                <a:latin typeface="Arial" pitchFamily="34" charset="0"/>
                <a:cs typeface="Arial" pitchFamily="34" charset="0"/>
              </a:rPr>
              <a:t> </a:t>
            </a:r>
            <a:r>
              <a:rPr lang="en-US" sz="2000" dirty="0" err="1" smtClean="0">
                <a:solidFill>
                  <a:schemeClr val="tx1">
                    <a:lumMod val="65000"/>
                    <a:lumOff val="35000"/>
                  </a:schemeClr>
                </a:solidFill>
                <a:latin typeface="Arial" pitchFamily="34" charset="0"/>
                <a:cs typeface="Arial" pitchFamily="34" charset="0"/>
              </a:rPr>
              <a:t>ui</a:t>
            </a:r>
            <a:r>
              <a:rPr lang="en-US" sz="2000" dirty="0" smtClean="0">
                <a:solidFill>
                  <a:schemeClr val="tx1">
                    <a:lumMod val="65000"/>
                    <a:lumOff val="35000"/>
                  </a:schemeClr>
                </a:solidFill>
                <a:latin typeface="Arial" pitchFamily="34" charset="0"/>
                <a:cs typeface="Arial" pitchFamily="34" charset="0"/>
              </a:rPr>
              <a:t>.</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SELECTORS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4495800" cy="3810000"/>
          </a:xfrm>
        </p:spPr>
        <p:txBody>
          <a:bodyPr>
            <a:normAutofit/>
          </a:bodyPr>
          <a:lstStyle/>
          <a:p>
            <a:pPr algn="l">
              <a:buFont typeface="Arial" pitchFamily="34" charset="0"/>
              <a:buChar char="●"/>
            </a:pPr>
            <a:r>
              <a:rPr lang="en-US" sz="2000" b="1" dirty="0" smtClean="0">
                <a:solidFill>
                  <a:schemeClr val="tx1">
                    <a:lumMod val="65000"/>
                    <a:lumOff val="35000"/>
                  </a:schemeClr>
                </a:solidFill>
                <a:latin typeface="Arial" pitchFamily="34" charset="0"/>
                <a:cs typeface="Arial" pitchFamily="34" charset="0"/>
              </a:rPr>
              <a:t>Element selectors </a:t>
            </a:r>
            <a:r>
              <a:rPr lang="en-US" sz="2000" dirty="0" smtClean="0">
                <a:solidFill>
                  <a:schemeClr val="tx1">
                    <a:lumMod val="65000"/>
                    <a:lumOff val="35000"/>
                  </a:schemeClr>
                </a:solidFill>
                <a:latin typeface="Arial" pitchFamily="34" charset="0"/>
                <a:cs typeface="Arial" pitchFamily="34" charset="0"/>
              </a:rPr>
              <a:t>are used to select existing HTML tags.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This includes generic tags like &lt;h1&gt;, &lt;body&gt;, &lt;strong&gt;…etc.</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When an element selector is defined as shown on the </a:t>
            </a:r>
            <a:r>
              <a:rPr lang="en-US" sz="2000" dirty="0" err="1" smtClean="0">
                <a:solidFill>
                  <a:schemeClr val="tx1">
                    <a:lumMod val="65000"/>
                    <a:lumOff val="35000"/>
                  </a:schemeClr>
                </a:solidFill>
                <a:latin typeface="Arial" pitchFamily="34" charset="0"/>
                <a:cs typeface="Arial" pitchFamily="34" charset="0"/>
              </a:rPr>
              <a:t>css</a:t>
            </a:r>
            <a:r>
              <a:rPr lang="en-US" sz="2000" dirty="0" smtClean="0">
                <a:solidFill>
                  <a:schemeClr val="tx1">
                    <a:lumMod val="65000"/>
                    <a:lumOff val="35000"/>
                  </a:schemeClr>
                </a:solidFill>
                <a:latin typeface="Arial" pitchFamily="34" charset="0"/>
                <a:cs typeface="Arial" pitchFamily="34" charset="0"/>
              </a:rPr>
              <a:t>, every &lt;h1&gt; tag on the HTML will have the style applied to it.</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ELEMENT SELECTORS</a:t>
            </a:r>
          </a:p>
        </p:txBody>
      </p:sp>
      <p:pic>
        <p:nvPicPr>
          <p:cNvPr id="5122" name="Picture 2"/>
          <p:cNvPicPr>
            <a:picLocks noChangeAspect="1" noChangeArrowheads="1"/>
          </p:cNvPicPr>
          <p:nvPr/>
        </p:nvPicPr>
        <p:blipFill>
          <a:blip r:embed="rId2" cstate="print"/>
          <a:srcRect/>
          <a:stretch>
            <a:fillRect/>
          </a:stretch>
        </p:blipFill>
        <p:spPr bwMode="auto">
          <a:xfrm>
            <a:off x="5029200" y="2114550"/>
            <a:ext cx="3471863" cy="1600200"/>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3733800" cy="38862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If the web master wants to apply styles to more specific elements, they can use class selectors.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a:t>
            </a:r>
            <a:r>
              <a:rPr lang="en-US" sz="2000" b="1" dirty="0" smtClean="0">
                <a:solidFill>
                  <a:schemeClr val="tx1">
                    <a:lumMod val="65000"/>
                    <a:lumOff val="35000"/>
                  </a:schemeClr>
                </a:solidFill>
                <a:latin typeface="Arial" pitchFamily="34" charset="0"/>
                <a:cs typeface="Arial" pitchFamily="34" charset="0"/>
              </a:rPr>
              <a:t>Class selector </a:t>
            </a:r>
            <a:r>
              <a:rPr lang="en-US" sz="2000" dirty="0" smtClean="0">
                <a:solidFill>
                  <a:schemeClr val="tx1">
                    <a:lumMod val="65000"/>
                    <a:lumOff val="35000"/>
                  </a:schemeClr>
                </a:solidFill>
                <a:latin typeface="Arial" pitchFamily="34" charset="0"/>
                <a:cs typeface="Arial" pitchFamily="34" charset="0"/>
              </a:rPr>
              <a:t>matches the class name of the style to the class name listed on the attribute of the HTML tags.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class selector is defined with a period(.) sign in the CSS.</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CLASS SELECTORS</a:t>
            </a:r>
          </a:p>
        </p:txBody>
      </p:sp>
      <p:pic>
        <p:nvPicPr>
          <p:cNvPr id="6146" name="Picture 2"/>
          <p:cNvPicPr>
            <a:picLocks noChangeAspect="1" noChangeArrowheads="1"/>
          </p:cNvPicPr>
          <p:nvPr/>
        </p:nvPicPr>
        <p:blipFill>
          <a:blip r:embed="rId2" cstate="print"/>
          <a:srcRect/>
          <a:stretch>
            <a:fillRect/>
          </a:stretch>
        </p:blipFill>
        <p:spPr bwMode="auto">
          <a:xfrm>
            <a:off x="4038600" y="1200150"/>
            <a:ext cx="4799372" cy="3530486"/>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CLASS SELECTOR RENDERED</a:t>
            </a:r>
          </a:p>
        </p:txBody>
      </p:sp>
      <p:pic>
        <p:nvPicPr>
          <p:cNvPr id="8194" name="Picture 2"/>
          <p:cNvPicPr>
            <a:picLocks noChangeAspect="1" noChangeArrowheads="1"/>
          </p:cNvPicPr>
          <p:nvPr/>
        </p:nvPicPr>
        <p:blipFill>
          <a:blip r:embed="rId2" cstate="print"/>
          <a:srcRect/>
          <a:stretch>
            <a:fillRect/>
          </a:stretch>
        </p:blipFill>
        <p:spPr bwMode="auto">
          <a:xfrm>
            <a:off x="990600" y="1733550"/>
            <a:ext cx="7274894" cy="2486025"/>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3429000" cy="38862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a:t>
            </a:r>
            <a:r>
              <a:rPr lang="en-US" sz="2000" b="1" dirty="0" smtClean="0">
                <a:solidFill>
                  <a:schemeClr val="tx1">
                    <a:lumMod val="65000"/>
                    <a:lumOff val="35000"/>
                  </a:schemeClr>
                </a:solidFill>
                <a:latin typeface="Arial" pitchFamily="34" charset="0"/>
                <a:cs typeface="Arial" pitchFamily="34" charset="0"/>
              </a:rPr>
              <a:t>Id selector </a:t>
            </a:r>
            <a:r>
              <a:rPr lang="en-US" sz="2000" dirty="0" smtClean="0">
                <a:solidFill>
                  <a:schemeClr val="tx1">
                    <a:lumMod val="65000"/>
                    <a:lumOff val="35000"/>
                  </a:schemeClr>
                </a:solidFill>
                <a:latin typeface="Arial" pitchFamily="34" charset="0"/>
                <a:cs typeface="Arial" pitchFamily="34" charset="0"/>
              </a:rPr>
              <a:t>is very similar to class selectors, but they are used to target one single specific tag, instead of a collection of tags.  </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Although most browsers are forgiving, 2 HTML tags should never have the same id attribute.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id selector is defined with a pound(#) sign in the CSS.</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ID SELECTORS</a:t>
            </a:r>
          </a:p>
        </p:txBody>
      </p:sp>
      <p:pic>
        <p:nvPicPr>
          <p:cNvPr id="7171" name="Picture 3"/>
          <p:cNvPicPr>
            <a:picLocks noChangeAspect="1" noChangeArrowheads="1"/>
          </p:cNvPicPr>
          <p:nvPr/>
        </p:nvPicPr>
        <p:blipFill>
          <a:blip r:embed="rId2" cstate="print"/>
          <a:srcRect/>
          <a:stretch>
            <a:fillRect/>
          </a:stretch>
        </p:blipFill>
        <p:spPr bwMode="auto">
          <a:xfrm>
            <a:off x="3810000" y="1047750"/>
            <a:ext cx="5095875" cy="3810000"/>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ID SELECTOR RENDERED</a:t>
            </a:r>
          </a:p>
        </p:txBody>
      </p:sp>
      <p:pic>
        <p:nvPicPr>
          <p:cNvPr id="9218" name="Picture 2"/>
          <p:cNvPicPr>
            <a:picLocks noChangeAspect="1" noChangeArrowheads="1"/>
          </p:cNvPicPr>
          <p:nvPr/>
        </p:nvPicPr>
        <p:blipFill>
          <a:blip r:embed="rId2" cstate="print"/>
          <a:srcRect/>
          <a:stretch>
            <a:fillRect/>
          </a:stretch>
        </p:blipFill>
        <p:spPr bwMode="auto">
          <a:xfrm>
            <a:off x="762000" y="1733550"/>
            <a:ext cx="7665043" cy="2419350"/>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4343400" cy="38862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a:t>
            </a:r>
            <a:r>
              <a:rPr lang="en-US" sz="2000" b="1" dirty="0" smtClean="0">
                <a:solidFill>
                  <a:schemeClr val="tx1">
                    <a:lumMod val="65000"/>
                    <a:lumOff val="35000"/>
                  </a:schemeClr>
                </a:solidFill>
                <a:latin typeface="Arial" pitchFamily="34" charset="0"/>
                <a:cs typeface="Arial" pitchFamily="34" charset="0"/>
              </a:rPr>
              <a:t>attribute selector </a:t>
            </a:r>
            <a:r>
              <a:rPr lang="en-US" sz="2000" dirty="0" smtClean="0">
                <a:solidFill>
                  <a:schemeClr val="tx1">
                    <a:lumMod val="65000"/>
                    <a:lumOff val="35000"/>
                  </a:schemeClr>
                </a:solidFill>
                <a:latin typeface="Arial" pitchFamily="34" charset="0"/>
                <a:cs typeface="Arial" pitchFamily="34" charset="0"/>
              </a:rPr>
              <a:t>provides a way to select HTML elements by the presence or value of an attribute.  They can match any element with a ‘title’ attribute.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They are very helpful in styling hyperlinks and images.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This selector is not commonly used, because not every browser can support it.</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ATTRIBUTE SELECTORS</a:t>
            </a:r>
          </a:p>
        </p:txBody>
      </p:sp>
      <p:pic>
        <p:nvPicPr>
          <p:cNvPr id="10242" name="Picture 2"/>
          <p:cNvPicPr>
            <a:picLocks noChangeAspect="1" noChangeArrowheads="1"/>
          </p:cNvPicPr>
          <p:nvPr/>
        </p:nvPicPr>
        <p:blipFill>
          <a:blip r:embed="rId2" cstate="print"/>
          <a:srcRect/>
          <a:stretch>
            <a:fillRect/>
          </a:stretch>
        </p:blipFill>
        <p:spPr bwMode="auto">
          <a:xfrm>
            <a:off x="4800600" y="1047750"/>
            <a:ext cx="4105747" cy="3806862"/>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66CC"/>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1428750"/>
            <a:ext cx="9144000" cy="2438400"/>
          </a:xfrm>
        </p:spPr>
        <p:txBody>
          <a:bodyPr>
            <a:normAutofit/>
          </a:bodyPr>
          <a:lstStyle/>
          <a:p>
            <a:r>
              <a:rPr lang="en-US" sz="3500" u="sng" dirty="0" smtClean="0">
                <a:solidFill>
                  <a:schemeClr val="bg1"/>
                </a:solidFill>
                <a:latin typeface="Arial Black" pitchFamily="34" charset="0"/>
              </a:rPr>
              <a:t>OVERVIEW</a:t>
            </a:r>
            <a:endParaRPr lang="en-US" sz="3500" u="sng" dirty="0">
              <a:solidFill>
                <a:schemeClr val="bg1"/>
              </a:solidFill>
              <a:latin typeface="Arial Black"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ATTRIBUTE SELECTOR RENDERED</a:t>
            </a:r>
          </a:p>
        </p:txBody>
      </p:sp>
      <p:pic>
        <p:nvPicPr>
          <p:cNvPr id="10243" name="Picture 3"/>
          <p:cNvPicPr>
            <a:picLocks noChangeAspect="1" noChangeArrowheads="1"/>
          </p:cNvPicPr>
          <p:nvPr/>
        </p:nvPicPr>
        <p:blipFill>
          <a:blip r:embed="rId2" cstate="print"/>
          <a:srcRect/>
          <a:stretch>
            <a:fillRect/>
          </a:stretch>
        </p:blipFill>
        <p:spPr bwMode="auto">
          <a:xfrm>
            <a:off x="1676400" y="971550"/>
            <a:ext cx="5715000" cy="3855142"/>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ATTRIBUTE SELECTOR OPERATORS</a:t>
            </a:r>
          </a:p>
        </p:txBody>
      </p:sp>
      <p:pic>
        <p:nvPicPr>
          <p:cNvPr id="11266" name="Picture 2"/>
          <p:cNvPicPr>
            <a:picLocks noChangeAspect="1" noChangeArrowheads="1"/>
          </p:cNvPicPr>
          <p:nvPr/>
        </p:nvPicPr>
        <p:blipFill>
          <a:blip r:embed="rId2" cstate="print"/>
          <a:srcRect/>
          <a:stretch>
            <a:fillRect/>
          </a:stretch>
        </p:blipFill>
        <p:spPr bwMode="auto">
          <a:xfrm>
            <a:off x="1219200" y="1047750"/>
            <a:ext cx="6629400" cy="3763108"/>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PSEUDO-ELEMENT SELECTORS</a:t>
            </a:r>
          </a:p>
        </p:txBody>
      </p:sp>
      <p:sp>
        <p:nvSpPr>
          <p:cNvPr id="5" name="Subtitle 2"/>
          <p:cNvSpPr>
            <a:spLocks noGrp="1"/>
          </p:cNvSpPr>
          <p:nvPr>
            <p:ph type="subTitle" idx="1"/>
          </p:nvPr>
        </p:nvSpPr>
        <p:spPr>
          <a:xfrm>
            <a:off x="304800" y="971550"/>
            <a:ext cx="8305800" cy="38862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a:t>
            </a:r>
            <a:r>
              <a:rPr lang="en-US" sz="2000" b="1" dirty="0" smtClean="0">
                <a:solidFill>
                  <a:schemeClr val="tx1">
                    <a:lumMod val="65000"/>
                    <a:lumOff val="35000"/>
                  </a:schemeClr>
                </a:solidFill>
                <a:latin typeface="Arial" pitchFamily="34" charset="0"/>
                <a:cs typeface="Arial" pitchFamily="34" charset="0"/>
              </a:rPr>
              <a:t>pseudo-element selector </a:t>
            </a:r>
            <a:r>
              <a:rPr lang="en-US" sz="2000" dirty="0" smtClean="0">
                <a:solidFill>
                  <a:schemeClr val="tx1">
                    <a:lumMod val="65000"/>
                    <a:lumOff val="35000"/>
                  </a:schemeClr>
                </a:solidFill>
                <a:latin typeface="Arial" pitchFamily="34" charset="0"/>
                <a:cs typeface="Arial" pitchFamily="34" charset="0"/>
              </a:rPr>
              <a:t>is added to a master selector to change HTML elements on runtime. </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Pseudo-element selectors do not bind by a hard-coded selector, they can bind by user events or DOM locations amongst many others.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Pseudo-element selectors require the colon(:) to separate the master selector and the pseudo-class element.</a:t>
            </a: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PSEUDO-ELEMENT SELECTORS</a:t>
            </a:r>
          </a:p>
        </p:txBody>
      </p:sp>
      <p:pic>
        <p:nvPicPr>
          <p:cNvPr id="12291" name="Picture 3"/>
          <p:cNvPicPr>
            <a:picLocks noChangeAspect="1" noChangeArrowheads="1"/>
          </p:cNvPicPr>
          <p:nvPr/>
        </p:nvPicPr>
        <p:blipFill>
          <a:blip r:embed="rId2" cstate="print"/>
          <a:srcRect/>
          <a:stretch>
            <a:fillRect/>
          </a:stretch>
        </p:blipFill>
        <p:spPr bwMode="auto">
          <a:xfrm>
            <a:off x="1123517" y="1047750"/>
            <a:ext cx="6877483" cy="3673557"/>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PSEUDO-ELEMENT SELECTORS</a:t>
            </a:r>
          </a:p>
        </p:txBody>
      </p:sp>
      <p:pic>
        <p:nvPicPr>
          <p:cNvPr id="13314" name="Picture 2"/>
          <p:cNvPicPr>
            <a:picLocks noChangeAspect="1" noChangeArrowheads="1"/>
          </p:cNvPicPr>
          <p:nvPr/>
        </p:nvPicPr>
        <p:blipFill>
          <a:blip r:embed="rId2" cstate="print"/>
          <a:srcRect/>
          <a:stretch>
            <a:fillRect/>
          </a:stretch>
        </p:blipFill>
        <p:spPr bwMode="auto">
          <a:xfrm>
            <a:off x="2514600" y="1047750"/>
            <a:ext cx="3810000" cy="3787411"/>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HOVER EXAMPLE</a:t>
            </a:r>
          </a:p>
        </p:txBody>
      </p:sp>
      <p:pic>
        <p:nvPicPr>
          <p:cNvPr id="24578" name="Picture 2"/>
          <p:cNvPicPr>
            <a:picLocks noChangeAspect="1" noChangeArrowheads="1"/>
          </p:cNvPicPr>
          <p:nvPr/>
        </p:nvPicPr>
        <p:blipFill>
          <a:blip r:embed="rId2" cstate="print"/>
          <a:srcRect/>
          <a:stretch>
            <a:fillRect/>
          </a:stretch>
        </p:blipFill>
        <p:spPr bwMode="auto">
          <a:xfrm>
            <a:off x="2057400" y="1047750"/>
            <a:ext cx="4994994" cy="3733800"/>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CONTEXTUAL / DESCENDENT SELECTORS</a:t>
            </a:r>
          </a:p>
        </p:txBody>
      </p:sp>
      <p:sp>
        <p:nvSpPr>
          <p:cNvPr id="5" name="Subtitle 2"/>
          <p:cNvSpPr>
            <a:spLocks noGrp="1"/>
          </p:cNvSpPr>
          <p:nvPr>
            <p:ph type="subTitle" idx="1"/>
          </p:nvPr>
        </p:nvSpPr>
        <p:spPr>
          <a:xfrm>
            <a:off x="304800" y="971550"/>
            <a:ext cx="8458200" cy="38862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a:t>
            </a:r>
            <a:r>
              <a:rPr lang="en-US" sz="2000" b="1" dirty="0" smtClean="0">
                <a:solidFill>
                  <a:schemeClr val="tx1">
                    <a:lumMod val="65000"/>
                    <a:lumOff val="35000"/>
                  </a:schemeClr>
                </a:solidFill>
                <a:latin typeface="Arial" pitchFamily="34" charset="0"/>
                <a:cs typeface="Arial" pitchFamily="34" charset="0"/>
              </a:rPr>
              <a:t>contextual / descendent selector </a:t>
            </a:r>
            <a:r>
              <a:rPr lang="en-US" sz="2000" dirty="0" smtClean="0">
                <a:solidFill>
                  <a:schemeClr val="tx1">
                    <a:lumMod val="65000"/>
                    <a:lumOff val="35000"/>
                  </a:schemeClr>
                </a:solidFill>
                <a:latin typeface="Arial" pitchFamily="34" charset="0"/>
                <a:cs typeface="Arial" pitchFamily="34" charset="0"/>
              </a:rPr>
              <a:t>is used to select elements based on their location in the DOM.</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They can be used to traverse to a parent, child, or sibling.</a:t>
            </a: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7" name="Picture 2"/>
          <p:cNvPicPr>
            <a:picLocks noChangeAspect="1" noChangeArrowheads="1"/>
          </p:cNvPicPr>
          <p:nvPr/>
        </p:nvPicPr>
        <p:blipFill>
          <a:blip r:embed="rId2" cstate="print"/>
          <a:srcRect/>
          <a:stretch>
            <a:fillRect/>
          </a:stretch>
        </p:blipFill>
        <p:spPr bwMode="auto">
          <a:xfrm>
            <a:off x="1447800" y="2343150"/>
            <a:ext cx="6012873" cy="1981200"/>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CONTEXTUAL / DESCENDENT SELECTORS</a:t>
            </a:r>
          </a:p>
        </p:txBody>
      </p:sp>
      <p:pic>
        <p:nvPicPr>
          <p:cNvPr id="14338" name="Picture 2"/>
          <p:cNvPicPr>
            <a:picLocks noChangeAspect="1" noChangeArrowheads="1"/>
          </p:cNvPicPr>
          <p:nvPr/>
        </p:nvPicPr>
        <p:blipFill>
          <a:blip r:embed="rId2" cstate="print"/>
          <a:srcRect/>
          <a:stretch>
            <a:fillRect/>
          </a:stretch>
        </p:blipFill>
        <p:spPr bwMode="auto">
          <a:xfrm>
            <a:off x="838200" y="1123950"/>
            <a:ext cx="7600399" cy="3581400"/>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CONTEXTUAL / DESCENDENT SELECTORS</a:t>
            </a:r>
          </a:p>
        </p:txBody>
      </p:sp>
      <p:pic>
        <p:nvPicPr>
          <p:cNvPr id="16386" name="Picture 2"/>
          <p:cNvPicPr>
            <a:picLocks noChangeAspect="1" noChangeArrowheads="1"/>
          </p:cNvPicPr>
          <p:nvPr/>
        </p:nvPicPr>
        <p:blipFill>
          <a:blip r:embed="rId2" cstate="print"/>
          <a:srcRect/>
          <a:stretch>
            <a:fillRect/>
          </a:stretch>
        </p:blipFill>
        <p:spPr bwMode="auto">
          <a:xfrm>
            <a:off x="1523999" y="971550"/>
            <a:ext cx="6173821" cy="3886200"/>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srcRect/>
          <a:stretch>
            <a:fillRect/>
          </a:stretch>
        </p:blipFill>
        <p:spPr bwMode="auto">
          <a:xfrm>
            <a:off x="762000" y="209550"/>
            <a:ext cx="3962259" cy="4677253"/>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4876800" y="209550"/>
            <a:ext cx="3505200" cy="4677253"/>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8458200" cy="3962400"/>
          </a:xfrm>
        </p:spPr>
        <p:txBody>
          <a:bodyPr>
            <a:normAutofit fontScale="92500" lnSpcReduction="2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rationale for CSS.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syntax of CSS.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Where CSS styles can be located.</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different types of CSS selectors.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What the CSS cascade is and how it works.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CSS box model.</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CSS text styling.</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Normal page flow.</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Positioning and floating.</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Multicolumn layouts.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Different page layout approaches.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Responsive design.</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CSS frameworks.</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OVERVIEW</a:t>
            </a:r>
            <a:endParaRPr lang="en-US" sz="2500" u="sng" dirty="0">
              <a:solidFill>
                <a:srgbClr val="3366CC"/>
              </a:solidFill>
              <a:latin typeface="Arial Black"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2667000" y="209550"/>
            <a:ext cx="4103573" cy="4699873"/>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28194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CSS styles can be applied to multiple selectors by using a comma.</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This reduces redundancy which is better for maintainability.</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GROUPING</a:t>
            </a:r>
          </a:p>
        </p:txBody>
      </p:sp>
      <p:pic>
        <p:nvPicPr>
          <p:cNvPr id="4098" name="Picture 2"/>
          <p:cNvPicPr>
            <a:picLocks noChangeAspect="1" noChangeArrowheads="1"/>
          </p:cNvPicPr>
          <p:nvPr/>
        </p:nvPicPr>
        <p:blipFill>
          <a:blip r:embed="rId2" cstate="print"/>
          <a:srcRect/>
          <a:stretch>
            <a:fillRect/>
          </a:stretch>
        </p:blipFill>
        <p:spPr bwMode="auto">
          <a:xfrm>
            <a:off x="3048000" y="1200150"/>
            <a:ext cx="5682673" cy="3505200"/>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8153400" cy="3962400"/>
          </a:xfrm>
        </p:spPr>
        <p:txBody>
          <a:bodyPr>
            <a:normAutofit/>
          </a:bodyPr>
          <a:lstStyle/>
          <a:p>
            <a:pPr algn="l">
              <a:buFont typeface="Arial" pitchFamily="34" charset="0"/>
              <a:buChar char="●"/>
            </a:pPr>
            <a:r>
              <a:rPr lang="en-US" sz="2000" dirty="0" err="1" smtClean="0">
                <a:solidFill>
                  <a:schemeClr val="tx1">
                    <a:lumMod val="65000"/>
                    <a:lumOff val="35000"/>
                  </a:schemeClr>
                </a:solidFill>
                <a:latin typeface="Arial" pitchFamily="34" charset="0"/>
                <a:cs typeface="Arial" pitchFamily="34" charset="0"/>
              </a:rPr>
              <a:t>Combinators</a:t>
            </a:r>
            <a:r>
              <a:rPr lang="en-US" sz="2000" dirty="0" smtClean="0">
                <a:solidFill>
                  <a:schemeClr val="tx1">
                    <a:lumMod val="65000"/>
                    <a:lumOff val="35000"/>
                  </a:schemeClr>
                </a:solidFill>
                <a:latin typeface="Arial" pitchFamily="34" charset="0"/>
                <a:cs typeface="Arial" pitchFamily="34" charset="0"/>
              </a:rPr>
              <a:t> are used to select certain tags that have a certain relationship together.</a:t>
            </a:r>
          </a:p>
          <a:p>
            <a:pPr algn="l">
              <a:buFont typeface="Arial" pitchFamily="34" charset="0"/>
              <a:buChar char="●"/>
            </a:pPr>
            <a:r>
              <a:rPr lang="en-US" sz="2000" b="1" dirty="0" smtClean="0">
                <a:solidFill>
                  <a:srgbClr val="FF0000"/>
                </a:solidFill>
                <a:latin typeface="Arial" pitchFamily="34" charset="0"/>
                <a:cs typeface="Arial" pitchFamily="34" charset="0"/>
              </a:rPr>
              <a:t>It’s important to note that a browser will traverse the </a:t>
            </a:r>
            <a:r>
              <a:rPr lang="en-US" sz="2000" b="1" dirty="0" err="1" smtClean="0">
                <a:solidFill>
                  <a:srgbClr val="FF0000"/>
                </a:solidFill>
                <a:latin typeface="Arial" pitchFamily="34" charset="0"/>
                <a:cs typeface="Arial" pitchFamily="34" charset="0"/>
              </a:rPr>
              <a:t>combinators</a:t>
            </a:r>
            <a:r>
              <a:rPr lang="en-US" sz="2000" b="1" dirty="0" smtClean="0">
                <a:solidFill>
                  <a:srgbClr val="FF0000"/>
                </a:solidFill>
                <a:latin typeface="Arial" pitchFamily="34" charset="0"/>
                <a:cs typeface="Arial" pitchFamily="34" charset="0"/>
              </a:rPr>
              <a:t> from right to left, instead of left to right.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This is because it is more efficient for the browser to run this way, because checking a parent has a lower chance of matching a child than checking a child directly when you study tree traversals.</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rmAutofit fontScale="90000"/>
          </a:bodyPr>
          <a:lstStyle/>
          <a:p>
            <a:r>
              <a:rPr lang="en-US" sz="2500" u="sng" dirty="0" smtClean="0">
                <a:solidFill>
                  <a:srgbClr val="3366CC"/>
                </a:solidFill>
                <a:latin typeface="Arial Black" pitchFamily="34" charset="0"/>
              </a:rPr>
              <a:t>COMBINATORS</a:t>
            </a:r>
            <a:endParaRPr lang="en-US" sz="2500" u="sng" dirty="0">
              <a:solidFill>
                <a:srgbClr val="3366CC"/>
              </a:solidFill>
              <a:latin typeface="Arial Black"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rmAutofit fontScale="90000"/>
          </a:bodyPr>
          <a:lstStyle/>
          <a:p>
            <a:r>
              <a:rPr lang="en-US" sz="2500" u="sng" dirty="0" smtClean="0">
                <a:solidFill>
                  <a:srgbClr val="3366CC"/>
                </a:solidFill>
                <a:latin typeface="Arial Black" pitchFamily="34" charset="0"/>
              </a:rPr>
              <a:t>DESCENDANT COMBINATOR</a:t>
            </a:r>
            <a:endParaRPr lang="en-US" sz="2500" u="sng" dirty="0">
              <a:solidFill>
                <a:srgbClr val="3366CC"/>
              </a:solidFill>
              <a:latin typeface="Arial Black" pitchFamily="34" charset="0"/>
            </a:endParaRPr>
          </a:p>
        </p:txBody>
      </p:sp>
      <p:sp>
        <p:nvSpPr>
          <p:cNvPr id="7" name="Subtitle 2"/>
          <p:cNvSpPr>
            <a:spLocks noGrp="1"/>
          </p:cNvSpPr>
          <p:nvPr>
            <p:ph type="subTitle" idx="1"/>
          </p:nvPr>
        </p:nvSpPr>
        <p:spPr>
          <a:xfrm>
            <a:off x="304800" y="971550"/>
            <a:ext cx="8534400" cy="7620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descendant selector recursively selects all children of a parent element.</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1028" name="Picture 4"/>
          <p:cNvPicPr>
            <a:picLocks noChangeAspect="1" noChangeArrowheads="1"/>
          </p:cNvPicPr>
          <p:nvPr/>
        </p:nvPicPr>
        <p:blipFill>
          <a:blip r:embed="rId2" cstate="print"/>
          <a:srcRect/>
          <a:stretch>
            <a:fillRect/>
          </a:stretch>
        </p:blipFill>
        <p:spPr bwMode="auto">
          <a:xfrm>
            <a:off x="2743200" y="1657350"/>
            <a:ext cx="3590925" cy="3057525"/>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rmAutofit fontScale="90000"/>
          </a:bodyPr>
          <a:lstStyle/>
          <a:p>
            <a:r>
              <a:rPr lang="en-US" sz="2500" u="sng" dirty="0" smtClean="0">
                <a:solidFill>
                  <a:srgbClr val="3366CC"/>
                </a:solidFill>
                <a:latin typeface="Arial Black" pitchFamily="34" charset="0"/>
              </a:rPr>
              <a:t>CHILD COMBINATOR</a:t>
            </a:r>
            <a:endParaRPr lang="en-US" sz="2500" u="sng" dirty="0">
              <a:solidFill>
                <a:srgbClr val="3366CC"/>
              </a:solidFill>
              <a:latin typeface="Arial Black" pitchFamily="34" charset="0"/>
            </a:endParaRPr>
          </a:p>
        </p:txBody>
      </p:sp>
      <p:sp>
        <p:nvSpPr>
          <p:cNvPr id="9" name="Subtitle 2"/>
          <p:cNvSpPr txBox="1">
            <a:spLocks/>
          </p:cNvSpPr>
          <p:nvPr/>
        </p:nvSpPr>
        <p:spPr>
          <a:xfrm>
            <a:off x="304800" y="971550"/>
            <a:ext cx="8534400" cy="762000"/>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smtClean="0">
                <a:ln>
                  <a:noFill/>
                </a:ln>
                <a:solidFill>
                  <a:schemeClr val="tx1">
                    <a:lumMod val="65000"/>
                    <a:lumOff val="35000"/>
                  </a:schemeClr>
                </a:solidFill>
                <a:effectLst/>
                <a:uLnTx/>
                <a:uFillTx/>
                <a:latin typeface="Arial" pitchFamily="34" charset="0"/>
                <a:ea typeface="+mn-ea"/>
                <a:cs typeface="Arial" pitchFamily="34" charset="0"/>
              </a:rPr>
              <a:t>The child selector selects only 1 layer of children</a:t>
            </a:r>
            <a:r>
              <a:rPr kumimoji="0" lang="en-US" sz="2000" b="0" i="0" u="none" strike="noStrike" kern="1200" cap="none" spc="0" normalizeH="0" noProof="0" dirty="0" smtClean="0">
                <a:ln>
                  <a:noFill/>
                </a:ln>
                <a:solidFill>
                  <a:schemeClr val="tx1">
                    <a:lumMod val="65000"/>
                    <a:lumOff val="35000"/>
                  </a:schemeClr>
                </a:solidFill>
                <a:effectLst/>
                <a:uLnTx/>
                <a:uFillTx/>
                <a:latin typeface="Arial" pitchFamily="34" charset="0"/>
                <a:ea typeface="+mn-ea"/>
                <a:cs typeface="Arial" pitchFamily="34" charset="0"/>
              </a:rPr>
              <a:t> of parent element.</a:t>
            </a:r>
            <a:endParaRPr kumimoji="0" lang="en-US" sz="2000" b="0" i="0" u="none" strike="noStrike" kern="1200" cap="none" spc="0" normalizeH="0" baseline="0" noProof="0" dirty="0" smtClean="0">
              <a:ln>
                <a:noFill/>
              </a:ln>
              <a:solidFill>
                <a:schemeClr val="tx1">
                  <a:lumMod val="65000"/>
                  <a:lumOff val="35000"/>
                </a:schemeClr>
              </a:solidFill>
              <a:effectLst/>
              <a:uLnTx/>
              <a:uFillTx/>
              <a:latin typeface="Arial" pitchFamily="34" charset="0"/>
              <a:ea typeface="+mn-ea"/>
              <a:cs typeface="Arial" pitchFamily="34" charset="0"/>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000" b="0" i="0" u="none" strike="noStrike" kern="1200" cap="none" spc="0" normalizeH="0" baseline="0" noProof="0" dirty="0" smtClean="0">
              <a:ln>
                <a:noFill/>
              </a:ln>
              <a:solidFill>
                <a:schemeClr val="tx1">
                  <a:lumMod val="65000"/>
                  <a:lumOff val="35000"/>
                </a:schemeClr>
              </a:solidFill>
              <a:effectLst/>
              <a:uLnTx/>
              <a:uFillTx/>
              <a:latin typeface="Arial" pitchFamily="34" charset="0"/>
              <a:ea typeface="+mn-ea"/>
              <a:cs typeface="Arial" pitchFamily="34" charset="0"/>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smtClean="0">
              <a:ln>
                <a:noFill/>
              </a:ln>
              <a:solidFill>
                <a:schemeClr val="tx1">
                  <a:lumMod val="65000"/>
                  <a:lumOff val="35000"/>
                </a:schemeClr>
              </a:solidFill>
              <a:effectLst/>
              <a:uLnTx/>
              <a:uFillTx/>
              <a:latin typeface="Arial" pitchFamily="34" charset="0"/>
              <a:ea typeface="+mn-ea"/>
              <a:cs typeface="Arial" pitchFamily="34" charset="0"/>
            </a:endParaRPr>
          </a:p>
        </p:txBody>
      </p:sp>
      <p:pic>
        <p:nvPicPr>
          <p:cNvPr id="3076" name="Picture 4"/>
          <p:cNvPicPr>
            <a:picLocks noChangeAspect="1" noChangeArrowheads="1"/>
          </p:cNvPicPr>
          <p:nvPr/>
        </p:nvPicPr>
        <p:blipFill>
          <a:blip r:embed="rId2" cstate="print"/>
          <a:srcRect/>
          <a:stretch>
            <a:fillRect/>
          </a:stretch>
        </p:blipFill>
        <p:spPr bwMode="auto">
          <a:xfrm>
            <a:off x="2743200" y="1504950"/>
            <a:ext cx="3657600" cy="3038475"/>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rmAutofit fontScale="90000"/>
          </a:bodyPr>
          <a:lstStyle/>
          <a:p>
            <a:r>
              <a:rPr lang="en-US" sz="2500" u="sng" dirty="0" smtClean="0">
                <a:solidFill>
                  <a:srgbClr val="3366CC"/>
                </a:solidFill>
                <a:latin typeface="Arial Black" pitchFamily="34" charset="0"/>
              </a:rPr>
              <a:t>ADJACENT SIBLING COMBINATOR</a:t>
            </a:r>
            <a:endParaRPr lang="en-US" sz="2500" u="sng" dirty="0">
              <a:solidFill>
                <a:srgbClr val="3366CC"/>
              </a:solidFill>
              <a:latin typeface="Arial Black" pitchFamily="34" charset="0"/>
            </a:endParaRPr>
          </a:p>
        </p:txBody>
      </p:sp>
      <p:sp>
        <p:nvSpPr>
          <p:cNvPr id="9" name="Subtitle 2"/>
          <p:cNvSpPr txBox="1">
            <a:spLocks/>
          </p:cNvSpPr>
          <p:nvPr/>
        </p:nvSpPr>
        <p:spPr>
          <a:xfrm>
            <a:off x="304800" y="971550"/>
            <a:ext cx="8534400" cy="762000"/>
          </a:xfrm>
          <a:prstGeom prst="rect">
            <a:avLst/>
          </a:prstGeom>
        </p:spPr>
        <p:txBody>
          <a:bodyPr vert="horz" lIns="91440" tIns="45720" rIns="91440" bIns="45720" rtlCol="0">
            <a:normAutofit/>
          </a:bodyPr>
          <a:lstStyle/>
          <a:p>
            <a:pPr lvl="0">
              <a:spcBef>
                <a:spcPct val="20000"/>
              </a:spcBef>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adjacent sibling selector is used to select an element that is directly after another specific element.</a:t>
            </a:r>
            <a:endParaRPr kumimoji="0" lang="en-US" sz="2000" b="0" i="0" u="none" strike="noStrike" kern="1200" cap="none" spc="0" normalizeH="0" baseline="0" noProof="0" dirty="0" smtClean="0">
              <a:ln>
                <a:noFill/>
              </a:ln>
              <a:solidFill>
                <a:schemeClr val="tx1">
                  <a:lumMod val="65000"/>
                  <a:lumOff val="35000"/>
                </a:schemeClr>
              </a:solidFill>
              <a:effectLst/>
              <a:uLnTx/>
              <a:uFillTx/>
              <a:latin typeface="Arial" pitchFamily="34" charset="0"/>
              <a:ea typeface="+mn-ea"/>
              <a:cs typeface="Arial" pitchFamily="34" charset="0"/>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smtClean="0">
              <a:ln>
                <a:noFill/>
              </a:ln>
              <a:solidFill>
                <a:schemeClr val="tx1">
                  <a:lumMod val="65000"/>
                  <a:lumOff val="35000"/>
                </a:schemeClr>
              </a:solidFill>
              <a:effectLst/>
              <a:uLnTx/>
              <a:uFillTx/>
              <a:latin typeface="Arial" pitchFamily="34" charset="0"/>
              <a:ea typeface="+mn-ea"/>
              <a:cs typeface="Arial" pitchFamily="34" charset="0"/>
            </a:endParaRPr>
          </a:p>
        </p:txBody>
      </p:sp>
      <p:pic>
        <p:nvPicPr>
          <p:cNvPr id="4098" name="Picture 2"/>
          <p:cNvPicPr>
            <a:picLocks noChangeAspect="1" noChangeArrowheads="1"/>
          </p:cNvPicPr>
          <p:nvPr/>
        </p:nvPicPr>
        <p:blipFill>
          <a:blip r:embed="rId2" cstate="print"/>
          <a:srcRect/>
          <a:stretch>
            <a:fillRect/>
          </a:stretch>
        </p:blipFill>
        <p:spPr bwMode="auto">
          <a:xfrm>
            <a:off x="2438401" y="2571750"/>
            <a:ext cx="3733800" cy="999600"/>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rmAutofit fontScale="90000"/>
          </a:bodyPr>
          <a:lstStyle/>
          <a:p>
            <a:r>
              <a:rPr lang="en-US" sz="2500" u="sng" dirty="0" smtClean="0">
                <a:solidFill>
                  <a:srgbClr val="3366CC"/>
                </a:solidFill>
                <a:latin typeface="Arial Black" pitchFamily="34" charset="0"/>
              </a:rPr>
              <a:t>GENERAL SIBLING COMBINATOR</a:t>
            </a:r>
            <a:endParaRPr lang="en-US" sz="2500" u="sng" dirty="0">
              <a:solidFill>
                <a:srgbClr val="3366CC"/>
              </a:solidFill>
              <a:latin typeface="Arial Black" pitchFamily="34" charset="0"/>
            </a:endParaRPr>
          </a:p>
        </p:txBody>
      </p:sp>
      <p:sp>
        <p:nvSpPr>
          <p:cNvPr id="9" name="Subtitle 2"/>
          <p:cNvSpPr txBox="1">
            <a:spLocks/>
          </p:cNvSpPr>
          <p:nvPr/>
        </p:nvSpPr>
        <p:spPr>
          <a:xfrm>
            <a:off x="304800" y="971550"/>
            <a:ext cx="8534400" cy="762000"/>
          </a:xfrm>
          <a:prstGeom prst="rect">
            <a:avLst/>
          </a:prstGeom>
        </p:spPr>
        <p:txBody>
          <a:bodyPr vert="horz" lIns="91440" tIns="45720" rIns="91440" bIns="45720" rtlCol="0">
            <a:normAutofit/>
          </a:bodyPr>
          <a:lstStyle/>
          <a:p>
            <a:pPr lvl="0">
              <a:spcBef>
                <a:spcPct val="20000"/>
              </a:spcBef>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general sibling selector selects all elements that are next siblings of a specified element.</a:t>
            </a:r>
            <a:endParaRPr kumimoji="0" lang="en-US" sz="2000" b="0" i="0" u="none" strike="noStrike" kern="1200" cap="none" spc="0" normalizeH="0" baseline="0" noProof="0" dirty="0" smtClean="0">
              <a:ln>
                <a:noFill/>
              </a:ln>
              <a:solidFill>
                <a:schemeClr val="tx1">
                  <a:lumMod val="65000"/>
                  <a:lumOff val="35000"/>
                </a:schemeClr>
              </a:solidFill>
              <a:effectLst/>
              <a:uLnTx/>
              <a:uFillTx/>
              <a:latin typeface="Arial" pitchFamily="34" charset="0"/>
              <a:ea typeface="+mn-ea"/>
              <a:cs typeface="Arial" pitchFamily="34" charset="0"/>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smtClean="0">
              <a:ln>
                <a:noFill/>
              </a:ln>
              <a:solidFill>
                <a:schemeClr val="tx1">
                  <a:lumMod val="65000"/>
                  <a:lumOff val="35000"/>
                </a:schemeClr>
              </a:solidFill>
              <a:effectLst/>
              <a:uLnTx/>
              <a:uFillTx/>
              <a:latin typeface="Arial" pitchFamily="34" charset="0"/>
              <a:ea typeface="+mn-ea"/>
              <a:cs typeface="Arial" pitchFamily="34" charset="0"/>
            </a:endParaRPr>
          </a:p>
        </p:txBody>
      </p:sp>
      <p:pic>
        <p:nvPicPr>
          <p:cNvPr id="5122" name="Picture 2"/>
          <p:cNvPicPr>
            <a:picLocks noChangeAspect="1" noChangeArrowheads="1"/>
          </p:cNvPicPr>
          <p:nvPr/>
        </p:nvPicPr>
        <p:blipFill>
          <a:blip r:embed="rId2" cstate="print"/>
          <a:srcRect/>
          <a:stretch>
            <a:fillRect/>
          </a:stretch>
        </p:blipFill>
        <p:spPr bwMode="auto">
          <a:xfrm>
            <a:off x="2590800" y="2571750"/>
            <a:ext cx="3692692" cy="1104900"/>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rmAutofit fontScale="90000"/>
          </a:bodyPr>
          <a:lstStyle/>
          <a:p>
            <a:r>
              <a:rPr lang="en-US" sz="2500" u="sng" dirty="0" smtClean="0">
                <a:solidFill>
                  <a:srgbClr val="3366CC"/>
                </a:solidFill>
                <a:latin typeface="Arial Black" pitchFamily="34" charset="0"/>
              </a:rPr>
              <a:t>CHILD COMBINATOR</a:t>
            </a:r>
            <a:endParaRPr lang="en-US" sz="2500" u="sng" dirty="0">
              <a:solidFill>
                <a:srgbClr val="3366CC"/>
              </a:solidFill>
              <a:latin typeface="Arial Black" pitchFamily="34" charset="0"/>
            </a:endParaRPr>
          </a:p>
        </p:txBody>
      </p:sp>
      <p:pic>
        <p:nvPicPr>
          <p:cNvPr id="2051" name="Picture 3"/>
          <p:cNvPicPr>
            <a:picLocks noChangeAspect="1" noChangeArrowheads="1"/>
          </p:cNvPicPr>
          <p:nvPr/>
        </p:nvPicPr>
        <p:blipFill>
          <a:blip r:embed="rId2" cstate="print"/>
          <a:srcRect/>
          <a:stretch>
            <a:fillRect/>
          </a:stretch>
        </p:blipFill>
        <p:spPr bwMode="auto">
          <a:xfrm>
            <a:off x="1143000" y="1352550"/>
            <a:ext cx="6684603" cy="2671762"/>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rmAutofit fontScale="90000"/>
          </a:bodyPr>
          <a:lstStyle/>
          <a:p>
            <a:r>
              <a:rPr lang="en-US" sz="2500" u="sng" dirty="0" smtClean="0">
                <a:solidFill>
                  <a:srgbClr val="3366CC"/>
                </a:solidFill>
                <a:latin typeface="Arial Black" pitchFamily="34" charset="0"/>
              </a:rPr>
              <a:t>DESCENDANT COMBINATOR</a:t>
            </a:r>
            <a:endParaRPr lang="en-US" sz="2500" u="sng" dirty="0">
              <a:solidFill>
                <a:srgbClr val="3366CC"/>
              </a:solidFill>
              <a:latin typeface="Arial Black" pitchFamily="34" charset="0"/>
            </a:endParaRPr>
          </a:p>
        </p:txBody>
      </p:sp>
      <p:pic>
        <p:nvPicPr>
          <p:cNvPr id="1026" name="Picture 2"/>
          <p:cNvPicPr>
            <a:picLocks noChangeAspect="1" noChangeArrowheads="1"/>
          </p:cNvPicPr>
          <p:nvPr/>
        </p:nvPicPr>
        <p:blipFill>
          <a:blip r:embed="rId2" cstate="print"/>
          <a:srcRect/>
          <a:stretch>
            <a:fillRect/>
          </a:stretch>
        </p:blipFill>
        <p:spPr bwMode="auto">
          <a:xfrm>
            <a:off x="1524000" y="1200150"/>
            <a:ext cx="6121977" cy="3200400"/>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66CC"/>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1428750"/>
            <a:ext cx="9144000" cy="2438400"/>
          </a:xfrm>
        </p:spPr>
        <p:txBody>
          <a:bodyPr>
            <a:normAutofit/>
          </a:bodyPr>
          <a:lstStyle/>
          <a:p>
            <a:r>
              <a:rPr lang="en-US" sz="3500" u="sng" dirty="0" smtClean="0">
                <a:solidFill>
                  <a:schemeClr val="bg1"/>
                </a:solidFill>
                <a:latin typeface="Arial Black" pitchFamily="34" charset="0"/>
              </a:rPr>
              <a:t>CASCADE</a:t>
            </a:r>
            <a:endParaRPr lang="en-US" sz="3500" u="sng" dirty="0">
              <a:solidFill>
                <a:schemeClr val="bg1"/>
              </a:solidFill>
              <a:latin typeface="Arial Black"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84582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rational to </a:t>
            </a:r>
            <a:r>
              <a:rPr lang="en-US" sz="2000" b="1" dirty="0" smtClean="0">
                <a:solidFill>
                  <a:schemeClr val="tx1">
                    <a:lumMod val="65000"/>
                    <a:lumOff val="35000"/>
                  </a:schemeClr>
                </a:solidFill>
                <a:latin typeface="Arial" pitchFamily="34" charset="0"/>
                <a:cs typeface="Arial" pitchFamily="34" charset="0"/>
              </a:rPr>
              <a:t>Cascading Style Sheets</a:t>
            </a:r>
            <a:r>
              <a:rPr lang="en-US" sz="2000" dirty="0" smtClean="0">
                <a:solidFill>
                  <a:schemeClr val="tx1">
                    <a:lumMod val="65000"/>
                    <a:lumOff val="35000"/>
                  </a:schemeClr>
                </a:solidFill>
                <a:latin typeface="Arial" pitchFamily="34" charset="0"/>
                <a:cs typeface="Arial" pitchFamily="34" charset="0"/>
              </a:rPr>
              <a:t>(CSS) is to separate the formatting from the content of HTML.</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CSS is a W3C standard for describing the appearing of HTML elements.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CSS let’s us define font, colors, sizes, borders, images, and positioning.</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rmAutofit fontScale="90000"/>
          </a:bodyPr>
          <a:lstStyle/>
          <a:p>
            <a:r>
              <a:rPr lang="en-US" sz="2500" u="sng" dirty="0">
                <a:solidFill>
                  <a:srgbClr val="3366CC"/>
                </a:solidFill>
                <a:latin typeface="Arial Black" pitchFamily="34" charset="0"/>
              </a:rPr>
              <a:t>BACKGROUND</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THE CASCADE</a:t>
            </a:r>
          </a:p>
        </p:txBody>
      </p:sp>
      <p:sp>
        <p:nvSpPr>
          <p:cNvPr id="5" name="Subtitle 2"/>
          <p:cNvSpPr>
            <a:spLocks noGrp="1"/>
          </p:cNvSpPr>
          <p:nvPr>
            <p:ph type="subTitle" idx="1"/>
          </p:nvPr>
        </p:nvSpPr>
        <p:spPr>
          <a:xfrm>
            <a:off x="304800" y="971550"/>
            <a:ext cx="8534400" cy="19812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One of the common issues with CSS is that some styles will often overlay another.  There may be a tag linked to several different style sheets, that has a style linked to its class, and another style linked to its id.</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‘cascade’ in cascading style sheets(CSS) is the idea of resolving these conflicting styles by reviewing the location of elements in the DOM.</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INHERITANCE</a:t>
            </a:r>
          </a:p>
        </p:txBody>
      </p:sp>
      <p:sp>
        <p:nvSpPr>
          <p:cNvPr id="5" name="Subtitle 2"/>
          <p:cNvSpPr>
            <a:spLocks noGrp="1"/>
          </p:cNvSpPr>
          <p:nvPr>
            <p:ph type="subTitle" idx="1"/>
          </p:nvPr>
        </p:nvSpPr>
        <p:spPr>
          <a:xfrm>
            <a:off x="304800" y="971550"/>
            <a:ext cx="8534400" cy="19812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Some CSS properties like font, color, list, and text are inheritable, meaning descendant tags will inherit those properties.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Other CSS properties like layout, sizing, border, background, and spacing are not.  Meaning their styles will apply to their element only.</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INHERITANCE</a:t>
            </a:r>
          </a:p>
        </p:txBody>
      </p:sp>
      <p:pic>
        <p:nvPicPr>
          <p:cNvPr id="18434" name="Picture 2"/>
          <p:cNvPicPr>
            <a:picLocks noChangeAspect="1" noChangeArrowheads="1"/>
          </p:cNvPicPr>
          <p:nvPr/>
        </p:nvPicPr>
        <p:blipFill>
          <a:blip r:embed="rId2" cstate="print"/>
          <a:srcRect/>
          <a:stretch>
            <a:fillRect/>
          </a:stretch>
        </p:blipFill>
        <p:spPr bwMode="auto">
          <a:xfrm>
            <a:off x="1219200" y="971550"/>
            <a:ext cx="6732588" cy="3793604"/>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INHERITANCE</a:t>
            </a:r>
          </a:p>
        </p:txBody>
      </p:sp>
      <p:sp>
        <p:nvSpPr>
          <p:cNvPr id="7" name="Subtitle 2"/>
          <p:cNvSpPr>
            <a:spLocks noGrp="1"/>
          </p:cNvSpPr>
          <p:nvPr>
            <p:ph type="subTitle" idx="1"/>
          </p:nvPr>
        </p:nvSpPr>
        <p:spPr>
          <a:xfrm>
            <a:off x="304800" y="971550"/>
            <a:ext cx="8534400" cy="19812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It’s possible to make styles inherited by using the ‘inherit’ value.</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19459" name="Picture 3"/>
          <p:cNvPicPr>
            <a:picLocks noChangeAspect="1" noChangeArrowheads="1"/>
          </p:cNvPicPr>
          <p:nvPr/>
        </p:nvPicPr>
        <p:blipFill>
          <a:blip r:embed="rId2" cstate="print"/>
          <a:srcRect/>
          <a:stretch>
            <a:fillRect/>
          </a:stretch>
        </p:blipFill>
        <p:spPr bwMode="auto">
          <a:xfrm>
            <a:off x="838199" y="1352550"/>
            <a:ext cx="7756353" cy="3427260"/>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INHERITANCE</a:t>
            </a:r>
          </a:p>
        </p:txBody>
      </p:sp>
      <p:sp>
        <p:nvSpPr>
          <p:cNvPr id="7" name="Subtitle 2"/>
          <p:cNvSpPr>
            <a:spLocks noGrp="1"/>
          </p:cNvSpPr>
          <p:nvPr>
            <p:ph type="subTitle" idx="1"/>
          </p:nvPr>
        </p:nvSpPr>
        <p:spPr>
          <a:xfrm>
            <a:off x="304800" y="971550"/>
            <a:ext cx="8534400" cy="19812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If the web master does not want to use inheritance in the previous example, they can code the style on the child nodes as shown below, and the results would be the same.</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8" name="Picture 5"/>
          <p:cNvPicPr>
            <a:picLocks noChangeAspect="1" noChangeArrowheads="1"/>
          </p:cNvPicPr>
          <p:nvPr/>
        </p:nvPicPr>
        <p:blipFill>
          <a:blip r:embed="rId2" cstate="print"/>
          <a:srcRect/>
          <a:stretch>
            <a:fillRect/>
          </a:stretch>
        </p:blipFill>
        <p:spPr bwMode="auto">
          <a:xfrm>
            <a:off x="2438400" y="2038350"/>
            <a:ext cx="4541520" cy="2590800"/>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SPECIFICITY</a:t>
            </a:r>
          </a:p>
        </p:txBody>
      </p:sp>
      <p:sp>
        <p:nvSpPr>
          <p:cNvPr id="7" name="Subtitle 2"/>
          <p:cNvSpPr>
            <a:spLocks noGrp="1"/>
          </p:cNvSpPr>
          <p:nvPr>
            <p:ph type="subTitle" idx="1"/>
          </p:nvPr>
        </p:nvSpPr>
        <p:spPr>
          <a:xfrm>
            <a:off x="304800" y="971550"/>
            <a:ext cx="8610600" cy="2209800"/>
          </a:xfrm>
        </p:spPr>
        <p:txBody>
          <a:bodyPr>
            <a:normAutofit fontScale="92500" lnSpcReduction="1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Specificity is the process of determining style precedence when more than one style is applied to an element.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more specific the selector, the more precedence it has.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In general, nodes that are lower in the DOM(more child) have higher say than more generic parent nodes.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Also, class selectors have precedence over element selectors and id selectors have precedence over class selectors.</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20482" name="Picture 2"/>
          <p:cNvPicPr>
            <a:picLocks noChangeAspect="1" noChangeArrowheads="1"/>
          </p:cNvPicPr>
          <p:nvPr/>
        </p:nvPicPr>
        <p:blipFill>
          <a:blip r:embed="rId2" cstate="print"/>
          <a:srcRect/>
          <a:stretch>
            <a:fillRect/>
          </a:stretch>
        </p:blipFill>
        <p:spPr bwMode="auto">
          <a:xfrm>
            <a:off x="3429000" y="3158892"/>
            <a:ext cx="4800600" cy="1637272"/>
          </a:xfrm>
          <a:prstGeom prst="rect">
            <a:avLst/>
          </a:prstGeom>
          <a:noFill/>
          <a:ln w="9525">
            <a:noFill/>
            <a:miter lim="800000"/>
            <a:headEnd/>
            <a:tailEnd/>
          </a:ln>
        </p:spPr>
      </p:pic>
      <p:sp>
        <p:nvSpPr>
          <p:cNvPr id="8" name="Down Arrow 7"/>
          <p:cNvSpPr/>
          <p:nvPr/>
        </p:nvSpPr>
        <p:spPr>
          <a:xfrm>
            <a:off x="1600200" y="3333750"/>
            <a:ext cx="533400" cy="990600"/>
          </a:xfrm>
          <a:prstGeom prst="downArrow">
            <a:avLst>
              <a:gd name="adj1" fmla="val 50000"/>
              <a:gd name="adj2" fmla="val 755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38200" y="4324350"/>
            <a:ext cx="2133600" cy="369332"/>
          </a:xfrm>
          <a:prstGeom prst="rect">
            <a:avLst/>
          </a:prstGeom>
          <a:noFill/>
        </p:spPr>
        <p:txBody>
          <a:bodyPr wrap="square" rtlCol="0">
            <a:spAutoFit/>
          </a:bodyPr>
          <a:lstStyle/>
          <a:p>
            <a:pPr algn="ctr"/>
            <a:r>
              <a:rPr lang="en-US" b="1" dirty="0" smtClean="0">
                <a:solidFill>
                  <a:srgbClr val="003296"/>
                </a:solidFill>
                <a:latin typeface="Arial" pitchFamily="34" charset="0"/>
                <a:cs typeface="Arial" pitchFamily="34" charset="0"/>
              </a:rPr>
              <a:t>more precedence</a:t>
            </a:r>
            <a:endParaRPr lang="en-US" b="1" dirty="0">
              <a:solidFill>
                <a:srgbClr val="003296"/>
              </a:solidFill>
              <a:latin typeface="Arial" pitchFamily="34" charset="0"/>
              <a:cs typeface="Arial"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SPECIFICITY FLOW DIAGRAM</a:t>
            </a:r>
          </a:p>
        </p:txBody>
      </p:sp>
      <p:sp>
        <p:nvSpPr>
          <p:cNvPr id="5" name="Subtitle 2"/>
          <p:cNvSpPr>
            <a:spLocks noGrp="1"/>
          </p:cNvSpPr>
          <p:nvPr>
            <p:ph type="subTitle" idx="1"/>
          </p:nvPr>
        </p:nvSpPr>
        <p:spPr>
          <a:xfrm>
            <a:off x="304800" y="971550"/>
            <a:ext cx="8610600" cy="2209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actual algorithm used to determine specificity is complex, and can be summarized in this diagram.</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22532" name="Picture 4"/>
          <p:cNvPicPr>
            <a:picLocks noChangeAspect="1" noChangeArrowheads="1"/>
          </p:cNvPicPr>
          <p:nvPr/>
        </p:nvPicPr>
        <p:blipFill>
          <a:blip r:embed="rId2" cstate="print"/>
          <a:srcRect/>
          <a:stretch>
            <a:fillRect/>
          </a:stretch>
        </p:blipFill>
        <p:spPr bwMode="auto">
          <a:xfrm>
            <a:off x="304800" y="1809750"/>
            <a:ext cx="8383521" cy="2895600"/>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SPECIFICITY COUNT ALGORITHM</a:t>
            </a:r>
          </a:p>
        </p:txBody>
      </p:sp>
      <p:sp>
        <p:nvSpPr>
          <p:cNvPr id="7" name="Subtitle 2"/>
          <p:cNvSpPr>
            <a:spLocks noGrp="1"/>
          </p:cNvSpPr>
          <p:nvPr>
            <p:ph type="subTitle" idx="1"/>
          </p:nvPr>
        </p:nvSpPr>
        <p:spPr>
          <a:xfrm>
            <a:off x="304800" y="971550"/>
            <a:ext cx="3657600" cy="38862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Browsers assign weights to each style.  The one with the highest weight gets the final say and override all other styles.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official W3C counting algorithm is shown in the diagram.</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23554" name="Picture 2"/>
          <p:cNvPicPr>
            <a:picLocks noChangeAspect="1" noChangeArrowheads="1"/>
          </p:cNvPicPr>
          <p:nvPr/>
        </p:nvPicPr>
        <p:blipFill>
          <a:blip r:embed="rId2" cstate="print"/>
          <a:srcRect/>
          <a:stretch>
            <a:fillRect/>
          </a:stretch>
        </p:blipFill>
        <p:spPr bwMode="auto">
          <a:xfrm>
            <a:off x="3886200" y="971550"/>
            <a:ext cx="4804259" cy="3810000"/>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SPECIFICITY ON LOCATION</a:t>
            </a:r>
          </a:p>
        </p:txBody>
      </p:sp>
      <p:sp>
        <p:nvSpPr>
          <p:cNvPr id="5" name="Subtitle 2"/>
          <p:cNvSpPr>
            <a:spLocks noGrp="1"/>
          </p:cNvSpPr>
          <p:nvPr>
            <p:ph type="subTitle" idx="1"/>
          </p:nvPr>
        </p:nvSpPr>
        <p:spPr>
          <a:xfrm>
            <a:off x="304800" y="971550"/>
            <a:ext cx="8610600" cy="2209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An inline style will override an embedded style and an embedded style will override an external style.</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24578" name="Picture 2"/>
          <p:cNvPicPr>
            <a:picLocks noChangeAspect="1" noChangeArrowheads="1"/>
          </p:cNvPicPr>
          <p:nvPr/>
        </p:nvPicPr>
        <p:blipFill>
          <a:blip r:embed="rId2" cstate="print"/>
          <a:srcRect/>
          <a:stretch>
            <a:fillRect/>
          </a:stretch>
        </p:blipFill>
        <p:spPr bwMode="auto">
          <a:xfrm>
            <a:off x="2362200" y="1657350"/>
            <a:ext cx="4462830" cy="3276600"/>
          </a:xfrm>
          <a:prstGeom prst="rect">
            <a:avLst/>
          </a:prstGeom>
          <a:noFill/>
          <a:ln w="9525">
            <a:noFill/>
            <a:miter lim="800000"/>
            <a:headEnd/>
            <a:tailEnd/>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SPECIFICITY ON SELECTOR</a:t>
            </a:r>
          </a:p>
        </p:txBody>
      </p:sp>
      <p:pic>
        <p:nvPicPr>
          <p:cNvPr id="21506" name="Picture 2"/>
          <p:cNvPicPr>
            <a:picLocks noChangeAspect="1" noChangeArrowheads="1"/>
          </p:cNvPicPr>
          <p:nvPr/>
        </p:nvPicPr>
        <p:blipFill>
          <a:blip r:embed="rId2" cstate="print"/>
          <a:srcRect/>
          <a:stretch>
            <a:fillRect/>
          </a:stretch>
        </p:blipFill>
        <p:spPr bwMode="auto">
          <a:xfrm>
            <a:off x="685800" y="1123950"/>
            <a:ext cx="7896693" cy="3581400"/>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4495800" cy="3962400"/>
          </a:xfrm>
        </p:spPr>
        <p:txBody>
          <a:bodyPr>
            <a:normAutofit fontScale="92500" lnSpcReduction="1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HTML changes all the time and an excellent documentation reference is the W3Schools at </a:t>
            </a:r>
            <a:r>
              <a:rPr lang="en-US" sz="2000" dirty="0" smtClean="0">
                <a:solidFill>
                  <a:schemeClr val="tx1">
                    <a:lumMod val="65000"/>
                    <a:lumOff val="35000"/>
                  </a:schemeClr>
                </a:solidFill>
                <a:latin typeface="Arial" pitchFamily="34" charset="0"/>
                <a:cs typeface="Arial" pitchFamily="34" charset="0"/>
                <a:hlinkClick r:id="rId2"/>
              </a:rPr>
              <a:t>https://www.w3schools.com/css/default.asp</a:t>
            </a:r>
            <a:r>
              <a:rPr lang="en-US" sz="2000" dirty="0" smtClean="0">
                <a:solidFill>
                  <a:schemeClr val="tx1">
                    <a:lumMod val="65000"/>
                    <a:lumOff val="35000"/>
                  </a:schemeClr>
                </a:solidFill>
                <a:latin typeface="Arial" pitchFamily="34" charset="0"/>
                <a:cs typeface="Arial" pitchFamily="34" charset="0"/>
              </a:rPr>
              <a: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This reference is one of the best sources of truths on updated HTML, other sites like </a:t>
            </a:r>
            <a:r>
              <a:rPr lang="en-US" sz="2000" dirty="0" err="1" smtClean="0">
                <a:solidFill>
                  <a:schemeClr val="tx1">
                    <a:lumMod val="65000"/>
                    <a:lumOff val="35000"/>
                  </a:schemeClr>
                </a:solidFill>
                <a:latin typeface="Arial" pitchFamily="34" charset="0"/>
                <a:cs typeface="Arial" pitchFamily="34" charset="0"/>
              </a:rPr>
              <a:t>stackoverflow</a:t>
            </a:r>
            <a:r>
              <a:rPr lang="en-US" sz="2000" dirty="0" smtClean="0">
                <a:solidFill>
                  <a:schemeClr val="tx1">
                    <a:lumMod val="65000"/>
                    <a:lumOff val="35000"/>
                  </a:schemeClr>
                </a:solidFill>
                <a:latin typeface="Arial" pitchFamily="34" charset="0"/>
                <a:cs typeface="Arial" pitchFamily="34" charset="0"/>
              </a:rPr>
              <a:t> or </a:t>
            </a:r>
            <a:r>
              <a:rPr lang="en-US" sz="2000" dirty="0" err="1" smtClean="0">
                <a:solidFill>
                  <a:schemeClr val="tx1">
                    <a:lumMod val="65000"/>
                    <a:lumOff val="35000"/>
                  </a:schemeClr>
                </a:solidFill>
                <a:latin typeface="Arial" pitchFamily="34" charset="0"/>
                <a:cs typeface="Arial" pitchFamily="34" charset="0"/>
              </a:rPr>
              <a:t>geeksforgeeks</a:t>
            </a:r>
            <a:r>
              <a:rPr lang="en-US" sz="2000" dirty="0" smtClean="0">
                <a:solidFill>
                  <a:schemeClr val="tx1">
                    <a:lumMod val="65000"/>
                    <a:lumOff val="35000"/>
                  </a:schemeClr>
                </a:solidFill>
                <a:latin typeface="Arial" pitchFamily="34" charset="0"/>
                <a:cs typeface="Arial" pitchFamily="34" charset="0"/>
              </a:rPr>
              <a:t> are secondary sources.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Only use this slide deck as an introduction to the fundamentals to HTML, but use the w3schools link as the true reference when doing development.</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rmAutofit fontScale="90000"/>
          </a:bodyPr>
          <a:lstStyle/>
          <a:p>
            <a:r>
              <a:rPr lang="en-US" sz="2500" u="sng" dirty="0">
                <a:solidFill>
                  <a:srgbClr val="3366CC"/>
                </a:solidFill>
                <a:latin typeface="Arial Black" pitchFamily="34" charset="0"/>
              </a:rPr>
              <a:t>REFERENCE</a:t>
            </a:r>
          </a:p>
        </p:txBody>
      </p:sp>
      <p:pic>
        <p:nvPicPr>
          <p:cNvPr id="2050" name="Picture 2"/>
          <p:cNvPicPr>
            <a:picLocks noChangeAspect="1" noChangeArrowheads="1"/>
          </p:cNvPicPr>
          <p:nvPr/>
        </p:nvPicPr>
        <p:blipFill>
          <a:blip r:embed="rId3" cstate="print"/>
          <a:srcRect/>
          <a:stretch>
            <a:fillRect/>
          </a:stretch>
        </p:blipFill>
        <p:spPr bwMode="auto">
          <a:xfrm>
            <a:off x="5029200" y="1200150"/>
            <a:ext cx="3737225" cy="3429000"/>
          </a:xfrm>
          <a:prstGeom prst="rect">
            <a:avLst/>
          </a:prstGeom>
          <a:noFill/>
          <a:ln w="9525">
            <a:no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SPECIFICITY ON SELECTOR</a:t>
            </a:r>
          </a:p>
        </p:txBody>
      </p:sp>
      <p:pic>
        <p:nvPicPr>
          <p:cNvPr id="20483" name="Picture 3"/>
          <p:cNvPicPr>
            <a:picLocks noChangeAspect="1" noChangeArrowheads="1"/>
          </p:cNvPicPr>
          <p:nvPr/>
        </p:nvPicPr>
        <p:blipFill>
          <a:blip r:embed="rId2" cstate="print"/>
          <a:srcRect/>
          <a:stretch>
            <a:fillRect/>
          </a:stretch>
        </p:blipFill>
        <p:spPr bwMode="auto">
          <a:xfrm>
            <a:off x="2514600" y="1047750"/>
            <a:ext cx="4430935" cy="3733800"/>
          </a:xfrm>
          <a:prstGeom prst="rect">
            <a:avLst/>
          </a:prstGeom>
          <a:no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SPECIFICITY WITH !IMPORTANT</a:t>
            </a:r>
          </a:p>
        </p:txBody>
      </p:sp>
      <p:sp>
        <p:nvSpPr>
          <p:cNvPr id="5" name="Subtitle 2"/>
          <p:cNvSpPr>
            <a:spLocks noGrp="1"/>
          </p:cNvSpPr>
          <p:nvPr>
            <p:ph type="subTitle" idx="1"/>
          </p:nvPr>
        </p:nvSpPr>
        <p:spPr>
          <a:xfrm>
            <a:off x="304800" y="971550"/>
            <a:ext cx="8610600" cy="2209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If the web master wants a CSS tag to override any existing style, regardless of their location or selector, they can use the !important syntax.</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This trick is used often in web development, but it is sometimes seen as ‘patchy’ and not encouraged.  It is best to set precedence by using the natural hierarchical location and selector methods described previously.</a:t>
            </a:r>
          </a:p>
          <a:p>
            <a:pPr algn="l"/>
            <a:r>
              <a:rPr lang="en-US" sz="2000" dirty="0" smtClean="0">
                <a:solidFill>
                  <a:schemeClr val="tx1">
                    <a:lumMod val="65000"/>
                    <a:lumOff val="35000"/>
                  </a:schemeClr>
                </a:solidFill>
                <a:latin typeface="Arial" pitchFamily="34" charset="0"/>
                <a:cs typeface="Arial" pitchFamily="34" charset="0"/>
              </a:rPr>
              <a:t> </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25602" name="Picture 2"/>
          <p:cNvPicPr>
            <a:picLocks noChangeAspect="1" noChangeArrowheads="1"/>
          </p:cNvPicPr>
          <p:nvPr/>
        </p:nvPicPr>
        <p:blipFill>
          <a:blip r:embed="rId2" cstate="print"/>
          <a:srcRect/>
          <a:stretch>
            <a:fillRect/>
          </a:stretch>
        </p:blipFill>
        <p:spPr bwMode="auto">
          <a:xfrm>
            <a:off x="1905000" y="3028950"/>
            <a:ext cx="5345206" cy="1143000"/>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66CC"/>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1428750"/>
            <a:ext cx="9144000" cy="2438400"/>
          </a:xfrm>
        </p:spPr>
        <p:txBody>
          <a:bodyPr>
            <a:normAutofit/>
          </a:bodyPr>
          <a:lstStyle/>
          <a:p>
            <a:r>
              <a:rPr lang="en-US" sz="3500" u="sng" dirty="0" smtClean="0">
                <a:solidFill>
                  <a:schemeClr val="bg1"/>
                </a:solidFill>
                <a:latin typeface="Arial Black" pitchFamily="34" charset="0"/>
              </a:rPr>
              <a:t>BOX MODEL</a:t>
            </a:r>
            <a:endParaRPr lang="en-US" sz="3500" u="sng" dirty="0">
              <a:solidFill>
                <a:schemeClr val="bg1"/>
              </a:solidFill>
              <a:latin typeface="Arial Black"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THE BOX MODEL</a:t>
            </a:r>
          </a:p>
        </p:txBody>
      </p:sp>
      <p:sp>
        <p:nvSpPr>
          <p:cNvPr id="5" name="Subtitle 2"/>
          <p:cNvSpPr>
            <a:spLocks noGrp="1"/>
          </p:cNvSpPr>
          <p:nvPr>
            <p:ph type="subTitle" idx="1"/>
          </p:nvPr>
        </p:nvSpPr>
        <p:spPr>
          <a:xfrm>
            <a:off x="304800" y="971550"/>
            <a:ext cx="2209800" cy="4038600"/>
          </a:xfrm>
        </p:spPr>
        <p:txBody>
          <a:bodyPr>
            <a:normAutofit fontScale="925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In CSS, all HTML elements exist within an element box.</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Every style defined will apply to each of these boxes.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Boxes are often referred to as </a:t>
            </a:r>
            <a:r>
              <a:rPr lang="en-US" sz="2000" b="1" dirty="0" smtClean="0">
                <a:solidFill>
                  <a:schemeClr val="tx1">
                    <a:lumMod val="65000"/>
                    <a:lumOff val="35000"/>
                  </a:schemeClr>
                </a:solidFill>
                <a:latin typeface="Arial" pitchFamily="34" charset="0"/>
                <a:cs typeface="Arial" pitchFamily="34" charset="0"/>
              </a:rPr>
              <a:t>containers</a:t>
            </a:r>
            <a:r>
              <a:rPr lang="en-US" sz="2000" dirty="0" smtClean="0">
                <a:solidFill>
                  <a:schemeClr val="tx1">
                    <a:lumMod val="65000"/>
                    <a:lumOff val="35000"/>
                  </a:schemeClr>
                </a:solidFill>
                <a:latin typeface="Arial" pitchFamily="34" charset="0"/>
                <a:cs typeface="Arial" pitchFamily="34" charset="0"/>
              </a:rPr>
              <a:t> in web development.</a:t>
            </a:r>
          </a:p>
          <a:p>
            <a:pPr algn="l"/>
            <a:r>
              <a:rPr lang="en-US" sz="2000" dirty="0" smtClean="0">
                <a:solidFill>
                  <a:schemeClr val="tx1">
                    <a:lumMod val="65000"/>
                    <a:lumOff val="35000"/>
                  </a:schemeClr>
                </a:solidFill>
                <a:latin typeface="Arial" pitchFamily="34" charset="0"/>
                <a:cs typeface="Arial" pitchFamily="34" charset="0"/>
              </a:rPr>
              <a:t> </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26626" name="Picture 2"/>
          <p:cNvPicPr>
            <a:picLocks noChangeAspect="1" noChangeArrowheads="1"/>
          </p:cNvPicPr>
          <p:nvPr/>
        </p:nvPicPr>
        <p:blipFill>
          <a:blip r:embed="rId2" cstate="print"/>
          <a:srcRect/>
          <a:stretch>
            <a:fillRect/>
          </a:stretch>
        </p:blipFill>
        <p:spPr bwMode="auto">
          <a:xfrm>
            <a:off x="2514600" y="1200150"/>
            <a:ext cx="6160839" cy="3453265"/>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BACKGROUND STYLE</a:t>
            </a:r>
          </a:p>
        </p:txBody>
      </p:sp>
      <p:pic>
        <p:nvPicPr>
          <p:cNvPr id="27651" name="Picture 3"/>
          <p:cNvPicPr>
            <a:picLocks noChangeAspect="1" noChangeArrowheads="1"/>
          </p:cNvPicPr>
          <p:nvPr/>
        </p:nvPicPr>
        <p:blipFill>
          <a:blip r:embed="rId2" cstate="print"/>
          <a:srcRect/>
          <a:stretch>
            <a:fillRect/>
          </a:stretch>
        </p:blipFill>
        <p:spPr bwMode="auto">
          <a:xfrm>
            <a:off x="990600" y="971550"/>
            <a:ext cx="7086600" cy="3890682"/>
          </a:xfrm>
          <a:prstGeom prst="rect">
            <a:avLst/>
          </a:prstGeom>
          <a:noFill/>
          <a:ln w="9525">
            <a:noFill/>
            <a:miter lim="800000"/>
            <a:headEnd/>
            <a:tailEnd/>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BACKGROUND STYLE</a:t>
            </a:r>
          </a:p>
        </p:txBody>
      </p:sp>
      <p:pic>
        <p:nvPicPr>
          <p:cNvPr id="27652" name="Picture 4"/>
          <p:cNvPicPr>
            <a:picLocks noChangeAspect="1" noChangeArrowheads="1"/>
          </p:cNvPicPr>
          <p:nvPr/>
        </p:nvPicPr>
        <p:blipFill>
          <a:blip r:embed="rId2" cstate="print"/>
          <a:srcRect/>
          <a:stretch>
            <a:fillRect/>
          </a:stretch>
        </p:blipFill>
        <p:spPr bwMode="auto">
          <a:xfrm>
            <a:off x="2286000" y="1047750"/>
            <a:ext cx="4724400" cy="3705095"/>
          </a:xfrm>
          <a:prstGeom prst="rect">
            <a:avLst/>
          </a:prstGeom>
          <a:noFill/>
          <a:ln w="9525">
            <a:noFill/>
            <a:miter lim="800000"/>
            <a:headEnd/>
            <a:tailEnd/>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BACKGROUND STYLE</a:t>
            </a:r>
          </a:p>
        </p:txBody>
      </p:sp>
      <p:sp>
        <p:nvSpPr>
          <p:cNvPr id="5" name="Subtitle 2"/>
          <p:cNvSpPr>
            <a:spLocks noGrp="1"/>
          </p:cNvSpPr>
          <p:nvPr>
            <p:ph type="subTitle" idx="1"/>
          </p:nvPr>
        </p:nvSpPr>
        <p:spPr>
          <a:xfrm>
            <a:off x="304800" y="971550"/>
            <a:ext cx="4343400" cy="40386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Background styles are used to define how the background will look on the box elements.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This can be defined with colors or images.</a:t>
            </a:r>
          </a:p>
          <a:p>
            <a:pPr algn="l"/>
            <a:r>
              <a:rPr lang="en-US" sz="2000" dirty="0" smtClean="0">
                <a:solidFill>
                  <a:schemeClr val="tx1">
                    <a:lumMod val="65000"/>
                    <a:lumOff val="35000"/>
                  </a:schemeClr>
                </a:solidFill>
                <a:latin typeface="Arial" pitchFamily="34" charset="0"/>
                <a:cs typeface="Arial" pitchFamily="34" charset="0"/>
              </a:rPr>
              <a:t> </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27650" name="Picture 2"/>
          <p:cNvPicPr>
            <a:picLocks noChangeAspect="1" noChangeArrowheads="1"/>
          </p:cNvPicPr>
          <p:nvPr/>
        </p:nvPicPr>
        <p:blipFill>
          <a:blip r:embed="rId2" cstate="print"/>
          <a:srcRect/>
          <a:stretch>
            <a:fillRect/>
          </a:stretch>
        </p:blipFill>
        <p:spPr bwMode="auto">
          <a:xfrm>
            <a:off x="5029200" y="971550"/>
            <a:ext cx="3810000" cy="3928651"/>
          </a:xfrm>
          <a:prstGeom prst="rect">
            <a:avLst/>
          </a:prstGeom>
          <a:noFill/>
          <a:ln w="9525">
            <a:noFill/>
            <a:miter lim="800000"/>
            <a:headEnd/>
            <a:tailEnd/>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BORDERS</a:t>
            </a:r>
          </a:p>
        </p:txBody>
      </p:sp>
      <p:sp>
        <p:nvSpPr>
          <p:cNvPr id="5" name="Subtitle 2"/>
          <p:cNvSpPr>
            <a:spLocks noGrp="1"/>
          </p:cNvSpPr>
          <p:nvPr>
            <p:ph type="subTitle" idx="1"/>
          </p:nvPr>
        </p:nvSpPr>
        <p:spPr>
          <a:xfrm>
            <a:off x="304800" y="971550"/>
            <a:ext cx="1981200" cy="40386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Borders provide a way to visually separate elements.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You can set borders around all four sides of an element.</a:t>
            </a:r>
          </a:p>
          <a:p>
            <a:pPr algn="l"/>
            <a:r>
              <a:rPr lang="en-US" sz="2000" dirty="0" smtClean="0">
                <a:solidFill>
                  <a:schemeClr val="tx1">
                    <a:lumMod val="65000"/>
                    <a:lumOff val="35000"/>
                  </a:schemeClr>
                </a:solidFill>
                <a:latin typeface="Arial" pitchFamily="34" charset="0"/>
                <a:cs typeface="Arial" pitchFamily="34" charset="0"/>
              </a:rPr>
              <a:t> </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28674" name="Picture 2"/>
          <p:cNvPicPr>
            <a:picLocks noChangeAspect="1" noChangeArrowheads="1"/>
          </p:cNvPicPr>
          <p:nvPr/>
        </p:nvPicPr>
        <p:blipFill>
          <a:blip r:embed="rId2" cstate="print"/>
          <a:srcRect/>
          <a:stretch>
            <a:fillRect/>
          </a:stretch>
        </p:blipFill>
        <p:spPr bwMode="auto">
          <a:xfrm>
            <a:off x="2286000" y="1047750"/>
            <a:ext cx="6524625" cy="3657600"/>
          </a:xfrm>
          <a:prstGeom prst="rect">
            <a:avLst/>
          </a:prstGeom>
          <a:noFill/>
          <a:ln w="9525">
            <a:noFill/>
            <a:miter lim="800000"/>
            <a:headEnd/>
            <a:tailEnd/>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MARGINS AND PADDING</a:t>
            </a:r>
          </a:p>
        </p:txBody>
      </p:sp>
      <p:sp>
        <p:nvSpPr>
          <p:cNvPr id="5" name="Subtitle 2"/>
          <p:cNvSpPr>
            <a:spLocks noGrp="1"/>
          </p:cNvSpPr>
          <p:nvPr>
            <p:ph type="subTitle" idx="1"/>
          </p:nvPr>
        </p:nvSpPr>
        <p:spPr>
          <a:xfrm>
            <a:off x="304800" y="971550"/>
            <a:ext cx="8382000" cy="40386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Margins and padding are essential for adding white space to a web page, they help differentiate one element from another.</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Margin adds space outside an element and padding adds space inside an element, and borders divide the margin area from the padding area.</a:t>
            </a:r>
          </a:p>
          <a:p>
            <a:pPr algn="l"/>
            <a:r>
              <a:rPr lang="en-US" sz="2000" dirty="0" smtClean="0">
                <a:solidFill>
                  <a:schemeClr val="tx1">
                    <a:lumMod val="65000"/>
                    <a:lumOff val="35000"/>
                  </a:schemeClr>
                </a:solidFill>
                <a:latin typeface="Arial" pitchFamily="34" charset="0"/>
                <a:cs typeface="Arial" pitchFamily="34" charset="0"/>
              </a:rPr>
              <a:t> </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BORDER EXAMPLE</a:t>
            </a:r>
          </a:p>
        </p:txBody>
      </p:sp>
      <p:pic>
        <p:nvPicPr>
          <p:cNvPr id="8" name="Picture 2"/>
          <p:cNvPicPr>
            <a:picLocks noChangeAspect="1" noChangeArrowheads="1"/>
          </p:cNvPicPr>
          <p:nvPr/>
        </p:nvPicPr>
        <p:blipFill>
          <a:blip r:embed="rId2" cstate="print"/>
          <a:srcRect/>
          <a:stretch>
            <a:fillRect/>
          </a:stretch>
        </p:blipFill>
        <p:spPr bwMode="auto">
          <a:xfrm>
            <a:off x="533400" y="1657350"/>
            <a:ext cx="8267700" cy="2457450"/>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84582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benefits of separating the style with CSS is for maintainability, readability, performance, and modularity.</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CSS is maintainable because all formatting is centralized, making site-wide changes very easy and consistent.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CSS makes HTML readable, because it removes all styles that historically cluttered HTML files.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CSS improves download speeds because HTML has less code to parse on demand.</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CSS improves modularity because now that styles are separated into their own files, they can be recycled for other apps and save a ton of rework.</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rmAutofit fontScale="90000"/>
          </a:bodyPr>
          <a:lstStyle/>
          <a:p>
            <a:r>
              <a:rPr lang="en-US" sz="2500" u="sng" dirty="0">
                <a:solidFill>
                  <a:srgbClr val="3366CC"/>
                </a:solidFill>
                <a:latin typeface="Arial Black" pitchFamily="34" charset="0"/>
              </a:rPr>
              <a:t>BENEFITS</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MARGIN EXAMPLE</a:t>
            </a:r>
          </a:p>
        </p:txBody>
      </p:sp>
      <p:pic>
        <p:nvPicPr>
          <p:cNvPr id="30722" name="Picture 2"/>
          <p:cNvPicPr>
            <a:picLocks noChangeAspect="1" noChangeArrowheads="1"/>
          </p:cNvPicPr>
          <p:nvPr/>
        </p:nvPicPr>
        <p:blipFill>
          <a:blip r:embed="rId2" cstate="print"/>
          <a:srcRect/>
          <a:stretch>
            <a:fillRect/>
          </a:stretch>
        </p:blipFill>
        <p:spPr bwMode="auto">
          <a:xfrm>
            <a:off x="838200" y="1657350"/>
            <a:ext cx="7334250" cy="2876550"/>
          </a:xfrm>
          <a:prstGeom prst="rect">
            <a:avLst/>
          </a:prstGeom>
          <a:noFill/>
          <a:ln w="9525">
            <a:noFill/>
            <a:miter lim="800000"/>
            <a:headEnd/>
            <a:tailEnd/>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PADDING EXAMPLE</a:t>
            </a:r>
          </a:p>
        </p:txBody>
      </p:sp>
      <p:pic>
        <p:nvPicPr>
          <p:cNvPr id="29699" name="Picture 3"/>
          <p:cNvPicPr>
            <a:picLocks noChangeAspect="1" noChangeArrowheads="1"/>
          </p:cNvPicPr>
          <p:nvPr/>
        </p:nvPicPr>
        <p:blipFill>
          <a:blip r:embed="rId2" cstate="print"/>
          <a:srcRect/>
          <a:stretch>
            <a:fillRect/>
          </a:stretch>
        </p:blipFill>
        <p:spPr bwMode="auto">
          <a:xfrm>
            <a:off x="990600" y="1047750"/>
            <a:ext cx="7181454" cy="3819525"/>
          </a:xfrm>
          <a:prstGeom prst="rect">
            <a:avLst/>
          </a:prstGeom>
          <a:noFill/>
          <a:ln w="9525">
            <a:noFill/>
            <a:miter lim="800000"/>
            <a:headEnd/>
            <a:tailEnd/>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VERTICAL MARGIN COLLAPSE</a:t>
            </a:r>
          </a:p>
        </p:txBody>
      </p:sp>
      <p:sp>
        <p:nvSpPr>
          <p:cNvPr id="5" name="Subtitle 2"/>
          <p:cNvSpPr>
            <a:spLocks noGrp="1"/>
          </p:cNvSpPr>
          <p:nvPr>
            <p:ph type="subTitle" idx="1"/>
          </p:nvPr>
        </p:nvSpPr>
        <p:spPr>
          <a:xfrm>
            <a:off x="304800" y="971550"/>
            <a:ext cx="8610600" cy="40386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adjoining margins of 2 or more boxes can combine to form a single collapsed margin.</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When a collapse occurs, only the largest value is displayed, while the smaller margin is collapsed to zero.</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Horizontal margins never collapse.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This collapsing phenomenon has been the source of headaches for many web masters troubleshooting CSS.</a:t>
            </a:r>
          </a:p>
          <a:p>
            <a:pPr algn="l"/>
            <a:r>
              <a:rPr lang="en-US" sz="2000" dirty="0" smtClean="0">
                <a:solidFill>
                  <a:schemeClr val="tx1">
                    <a:lumMod val="65000"/>
                    <a:lumOff val="35000"/>
                  </a:schemeClr>
                </a:solidFill>
                <a:latin typeface="Arial" pitchFamily="34" charset="0"/>
                <a:cs typeface="Arial" pitchFamily="34" charset="0"/>
              </a:rPr>
              <a:t> </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VERTICAL MARGIN COLLAPSE</a:t>
            </a:r>
          </a:p>
        </p:txBody>
      </p:sp>
      <p:pic>
        <p:nvPicPr>
          <p:cNvPr id="31746" name="Picture 2"/>
          <p:cNvPicPr>
            <a:picLocks noChangeAspect="1" noChangeArrowheads="1"/>
          </p:cNvPicPr>
          <p:nvPr/>
        </p:nvPicPr>
        <p:blipFill>
          <a:blip r:embed="rId2" cstate="print"/>
          <a:srcRect/>
          <a:stretch>
            <a:fillRect/>
          </a:stretch>
        </p:blipFill>
        <p:spPr bwMode="auto">
          <a:xfrm>
            <a:off x="1143000" y="1047750"/>
            <a:ext cx="7058847" cy="3733800"/>
          </a:xfrm>
          <a:prstGeom prst="rect">
            <a:avLst/>
          </a:prstGeom>
          <a:noFill/>
          <a:ln w="9525">
            <a:noFill/>
            <a:miter lim="800000"/>
            <a:headEnd/>
            <a:tailEnd/>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DIRECTIONAL STYLES</a:t>
            </a:r>
          </a:p>
        </p:txBody>
      </p:sp>
      <p:sp>
        <p:nvSpPr>
          <p:cNvPr id="5" name="Subtitle 2"/>
          <p:cNvSpPr>
            <a:spLocks noGrp="1"/>
          </p:cNvSpPr>
          <p:nvPr>
            <p:ph type="subTitle" idx="1"/>
          </p:nvPr>
        </p:nvSpPr>
        <p:spPr>
          <a:xfrm>
            <a:off x="304800" y="971550"/>
            <a:ext cx="8305800" cy="1066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Borders, margins, and </a:t>
            </a:r>
            <a:r>
              <a:rPr lang="en-US" sz="2000" dirty="0" err="1" smtClean="0">
                <a:solidFill>
                  <a:schemeClr val="tx1">
                    <a:lumMod val="65000"/>
                    <a:lumOff val="35000"/>
                  </a:schemeClr>
                </a:solidFill>
                <a:latin typeface="Arial" pitchFamily="34" charset="0"/>
                <a:cs typeface="Arial" pitchFamily="34" charset="0"/>
              </a:rPr>
              <a:t>paddings</a:t>
            </a:r>
            <a:r>
              <a:rPr lang="en-US" sz="2000" dirty="0" smtClean="0">
                <a:solidFill>
                  <a:schemeClr val="tx1">
                    <a:lumMod val="65000"/>
                    <a:lumOff val="35000"/>
                  </a:schemeClr>
                </a:solidFill>
                <a:latin typeface="Arial" pitchFamily="34" charset="0"/>
                <a:cs typeface="Arial" pitchFamily="34" charset="0"/>
              </a:rPr>
              <a:t> can either be styled to each direction specifically or styled to all 4 directions at once as shown below.</a:t>
            </a:r>
          </a:p>
          <a:p>
            <a:pPr algn="l"/>
            <a:r>
              <a:rPr lang="en-US" sz="2000" dirty="0" smtClean="0">
                <a:solidFill>
                  <a:schemeClr val="tx1">
                    <a:lumMod val="65000"/>
                    <a:lumOff val="35000"/>
                  </a:schemeClr>
                </a:solidFill>
                <a:latin typeface="Arial" pitchFamily="34" charset="0"/>
                <a:cs typeface="Arial" pitchFamily="34" charset="0"/>
              </a:rPr>
              <a:t> </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32770" name="Picture 2"/>
          <p:cNvPicPr>
            <a:picLocks noChangeAspect="1" noChangeArrowheads="1"/>
          </p:cNvPicPr>
          <p:nvPr/>
        </p:nvPicPr>
        <p:blipFill>
          <a:blip r:embed="rId2" cstate="print"/>
          <a:srcRect/>
          <a:stretch>
            <a:fillRect/>
          </a:stretch>
        </p:blipFill>
        <p:spPr bwMode="auto">
          <a:xfrm>
            <a:off x="1295400" y="2114550"/>
            <a:ext cx="6286500" cy="1095375"/>
          </a:xfrm>
          <a:prstGeom prst="rect">
            <a:avLst/>
          </a:prstGeom>
          <a:noFill/>
          <a:ln w="9525">
            <a:noFill/>
            <a:miter lim="800000"/>
            <a:headEnd/>
            <a:tailEnd/>
          </a:ln>
        </p:spPr>
      </p:pic>
      <p:pic>
        <p:nvPicPr>
          <p:cNvPr id="32771" name="Picture 3"/>
          <p:cNvPicPr>
            <a:picLocks noChangeAspect="1" noChangeArrowheads="1"/>
          </p:cNvPicPr>
          <p:nvPr/>
        </p:nvPicPr>
        <p:blipFill>
          <a:blip r:embed="rId3" cstate="print"/>
          <a:srcRect/>
          <a:stretch>
            <a:fillRect/>
          </a:stretch>
        </p:blipFill>
        <p:spPr bwMode="auto">
          <a:xfrm>
            <a:off x="1371600" y="3714750"/>
            <a:ext cx="6315075" cy="352425"/>
          </a:xfrm>
          <a:prstGeom prst="rect">
            <a:avLst/>
          </a:prstGeom>
          <a:noFill/>
          <a:ln w="9525">
            <a:noFill/>
            <a:miter lim="800000"/>
            <a:headEnd/>
            <a:tailEnd/>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DIRECTIONAL STYLES</a:t>
            </a:r>
          </a:p>
        </p:txBody>
      </p:sp>
      <p:sp>
        <p:nvSpPr>
          <p:cNvPr id="5" name="Subtitle 2"/>
          <p:cNvSpPr>
            <a:spLocks noGrp="1"/>
          </p:cNvSpPr>
          <p:nvPr>
            <p:ph type="subTitle" idx="1"/>
          </p:nvPr>
        </p:nvSpPr>
        <p:spPr>
          <a:xfrm>
            <a:off x="304800" y="971550"/>
            <a:ext cx="8458200" cy="2209800"/>
          </a:xfrm>
        </p:spPr>
        <p:txBody>
          <a:bodyPr>
            <a:normAutofit fontScale="92500" lnSpcReduction="1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Another way to define all 4 sides in one line is by listing each value separated by a space.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CSS will take all 4 arguments and run them clock-wise from top, right, bottom, and left.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If only 2 arguments are provided, the 1</a:t>
            </a:r>
            <a:r>
              <a:rPr lang="en-US" sz="2000" baseline="30000" dirty="0" smtClean="0">
                <a:solidFill>
                  <a:schemeClr val="tx1">
                    <a:lumMod val="65000"/>
                    <a:lumOff val="35000"/>
                  </a:schemeClr>
                </a:solidFill>
                <a:latin typeface="Arial" pitchFamily="34" charset="0"/>
                <a:cs typeface="Arial" pitchFamily="34" charset="0"/>
              </a:rPr>
              <a:t>st</a:t>
            </a:r>
            <a:r>
              <a:rPr lang="en-US" sz="2000" dirty="0" smtClean="0">
                <a:solidFill>
                  <a:schemeClr val="tx1">
                    <a:lumMod val="65000"/>
                    <a:lumOff val="35000"/>
                  </a:schemeClr>
                </a:solidFill>
                <a:latin typeface="Arial" pitchFamily="34" charset="0"/>
                <a:cs typeface="Arial" pitchFamily="34" charset="0"/>
              </a:rPr>
              <a:t> argument will apply to the top and bottom border, and the 2</a:t>
            </a:r>
            <a:r>
              <a:rPr lang="en-US" sz="2000" baseline="30000" dirty="0" smtClean="0">
                <a:solidFill>
                  <a:schemeClr val="tx1">
                    <a:lumMod val="65000"/>
                    <a:lumOff val="35000"/>
                  </a:schemeClr>
                </a:solidFill>
                <a:latin typeface="Arial" pitchFamily="34" charset="0"/>
                <a:cs typeface="Arial" pitchFamily="34" charset="0"/>
              </a:rPr>
              <a:t>nd</a:t>
            </a:r>
            <a:r>
              <a:rPr lang="en-US" sz="2000" dirty="0" smtClean="0">
                <a:solidFill>
                  <a:schemeClr val="tx1">
                    <a:lumMod val="65000"/>
                    <a:lumOff val="35000"/>
                  </a:schemeClr>
                </a:solidFill>
                <a:latin typeface="Arial" pitchFamily="34" charset="0"/>
                <a:cs typeface="Arial" pitchFamily="34" charset="0"/>
              </a:rPr>
              <a:t> argument will apply to the left and right border.</a:t>
            </a:r>
          </a:p>
          <a:p>
            <a:pPr algn="l"/>
            <a:r>
              <a:rPr lang="en-US" sz="2000" dirty="0" smtClean="0">
                <a:solidFill>
                  <a:schemeClr val="tx1">
                    <a:lumMod val="65000"/>
                    <a:lumOff val="35000"/>
                  </a:schemeClr>
                </a:solidFill>
                <a:latin typeface="Arial" pitchFamily="34" charset="0"/>
                <a:cs typeface="Arial" pitchFamily="34" charset="0"/>
              </a:rPr>
              <a:t> </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33795" name="Picture 3"/>
          <p:cNvPicPr>
            <a:picLocks noChangeAspect="1" noChangeArrowheads="1"/>
          </p:cNvPicPr>
          <p:nvPr/>
        </p:nvPicPr>
        <p:blipFill>
          <a:blip r:embed="rId2" cstate="print"/>
          <a:srcRect/>
          <a:stretch>
            <a:fillRect/>
          </a:stretch>
        </p:blipFill>
        <p:spPr bwMode="auto">
          <a:xfrm>
            <a:off x="1676400" y="2876550"/>
            <a:ext cx="5667375" cy="1895475"/>
          </a:xfrm>
          <a:prstGeom prst="rect">
            <a:avLst/>
          </a:prstGeom>
          <a:noFill/>
          <a:ln w="9525">
            <a:noFill/>
            <a:miter lim="800000"/>
            <a:headEnd/>
            <a:tailEnd/>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BOX DIMENSIONS</a:t>
            </a:r>
          </a:p>
        </p:txBody>
      </p:sp>
      <p:sp>
        <p:nvSpPr>
          <p:cNvPr id="5" name="Subtitle 2"/>
          <p:cNvSpPr>
            <a:spLocks noGrp="1"/>
          </p:cNvSpPr>
          <p:nvPr>
            <p:ph type="subTitle" idx="1"/>
          </p:nvPr>
        </p:nvSpPr>
        <p:spPr>
          <a:xfrm>
            <a:off x="304800" y="971550"/>
            <a:ext cx="83058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sizes of each element box can be defined specifically.</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By default, the size of the box is determined by the size of its content plus its padding.</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These values can be overwritten with specific width and height values.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style box-sizing can be used to eliminate the border width from the box dimensions.</a:t>
            </a:r>
          </a:p>
          <a:p>
            <a:pPr algn="l"/>
            <a:r>
              <a:rPr lang="en-US" sz="2000" dirty="0" smtClean="0">
                <a:solidFill>
                  <a:schemeClr val="tx1">
                    <a:lumMod val="65000"/>
                    <a:lumOff val="35000"/>
                  </a:schemeClr>
                </a:solidFill>
                <a:latin typeface="Arial" pitchFamily="34" charset="0"/>
                <a:cs typeface="Arial" pitchFamily="34" charset="0"/>
              </a:rPr>
              <a:t> </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BOX SIZING</a:t>
            </a:r>
          </a:p>
        </p:txBody>
      </p:sp>
      <p:pic>
        <p:nvPicPr>
          <p:cNvPr id="34818" name="Picture 2"/>
          <p:cNvPicPr>
            <a:picLocks noChangeAspect="1" noChangeArrowheads="1"/>
          </p:cNvPicPr>
          <p:nvPr/>
        </p:nvPicPr>
        <p:blipFill>
          <a:blip r:embed="rId2" cstate="print"/>
          <a:srcRect/>
          <a:stretch>
            <a:fillRect/>
          </a:stretch>
        </p:blipFill>
        <p:spPr bwMode="auto">
          <a:xfrm>
            <a:off x="501007" y="1123950"/>
            <a:ext cx="4070993" cy="2667000"/>
          </a:xfrm>
          <a:prstGeom prst="rect">
            <a:avLst/>
          </a:prstGeom>
          <a:noFill/>
          <a:ln w="9525">
            <a:noFill/>
            <a:miter lim="800000"/>
            <a:headEnd/>
            <a:tailEnd/>
          </a:ln>
        </p:spPr>
      </p:pic>
      <p:pic>
        <p:nvPicPr>
          <p:cNvPr id="35842" name="Picture 2"/>
          <p:cNvPicPr>
            <a:picLocks noChangeAspect="1" noChangeArrowheads="1"/>
          </p:cNvPicPr>
          <p:nvPr/>
        </p:nvPicPr>
        <p:blipFill>
          <a:blip r:embed="rId3" cstate="print"/>
          <a:srcRect/>
          <a:stretch>
            <a:fillRect/>
          </a:stretch>
        </p:blipFill>
        <p:spPr bwMode="auto">
          <a:xfrm>
            <a:off x="4572000" y="1962150"/>
            <a:ext cx="4258166" cy="2819400"/>
          </a:xfrm>
          <a:prstGeom prst="rect">
            <a:avLst/>
          </a:prstGeom>
          <a:noFill/>
          <a:ln w="9525">
            <a:noFill/>
            <a:miter lim="800000"/>
            <a:headEnd/>
            <a:tailEnd/>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2590800" cy="38100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Colors can be represented in many different ways such as RGB, hexadecimal, and HSL.</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These color methods have their pros and cons depending on the IDEs and browsers used.</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rmAutofit fontScale="90000"/>
          </a:bodyPr>
          <a:lstStyle/>
          <a:p>
            <a:r>
              <a:rPr lang="en-US" sz="2500" u="sng" dirty="0">
                <a:solidFill>
                  <a:srgbClr val="3366CC"/>
                </a:solidFill>
                <a:latin typeface="Arial Black" pitchFamily="34" charset="0"/>
              </a:rPr>
              <a:t>COLORS</a:t>
            </a:r>
          </a:p>
        </p:txBody>
      </p:sp>
      <p:pic>
        <p:nvPicPr>
          <p:cNvPr id="4098" name="Picture 2"/>
          <p:cNvPicPr>
            <a:picLocks noChangeAspect="1" noChangeArrowheads="1"/>
          </p:cNvPicPr>
          <p:nvPr/>
        </p:nvPicPr>
        <p:blipFill>
          <a:blip r:embed="rId2" cstate="print"/>
          <a:srcRect/>
          <a:stretch>
            <a:fillRect/>
          </a:stretch>
        </p:blipFill>
        <p:spPr bwMode="auto">
          <a:xfrm>
            <a:off x="2971800" y="1200150"/>
            <a:ext cx="5943599" cy="3388553"/>
          </a:xfrm>
          <a:prstGeom prst="rect">
            <a:avLst/>
          </a:prstGeom>
          <a:noFill/>
          <a:ln w="9525">
            <a:noFill/>
            <a:miter lim="800000"/>
            <a:headEnd/>
            <a:tailEnd/>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8458200" cy="2438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Colors can also be defined using the name of the color.</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color must be spelled exactly to the documentation.</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An example syntax would be &lt;span style=‘color: red’&gt;&lt;/span&gt;</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rmAutofit fontScale="90000"/>
          </a:bodyPr>
          <a:lstStyle/>
          <a:p>
            <a:r>
              <a:rPr lang="en-US" sz="2500" u="sng" dirty="0">
                <a:solidFill>
                  <a:srgbClr val="3366CC"/>
                </a:solidFill>
                <a:latin typeface="Arial Black" pitchFamily="34" charset="0"/>
              </a:rPr>
              <a:t>COLORS</a:t>
            </a:r>
          </a:p>
        </p:txBody>
      </p:sp>
      <p:pic>
        <p:nvPicPr>
          <p:cNvPr id="2" name="Picture 2"/>
          <p:cNvPicPr>
            <a:picLocks noChangeAspect="1" noChangeArrowheads="1"/>
          </p:cNvPicPr>
          <p:nvPr/>
        </p:nvPicPr>
        <p:blipFill>
          <a:blip r:embed="rId2" cstate="print"/>
          <a:srcRect/>
          <a:stretch>
            <a:fillRect/>
          </a:stretch>
        </p:blipFill>
        <p:spPr bwMode="auto">
          <a:xfrm>
            <a:off x="533400" y="3562350"/>
            <a:ext cx="8153400" cy="1248489"/>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84582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Historically, Netscape first proposed styling pages with JavaScript in 1996.</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It later was established that CSS be it’s own language using some fundamental concepts such as CSS selectors, namespaces, media queries, and colors.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CSS is known for being a frustrating language because browsers always had trouble supporting newer versions of it.</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rmAutofit fontScale="90000"/>
          </a:bodyPr>
          <a:lstStyle/>
          <a:p>
            <a:r>
              <a:rPr lang="en-US" sz="2500" u="sng" dirty="0">
                <a:solidFill>
                  <a:srgbClr val="3366CC"/>
                </a:solidFill>
                <a:latin typeface="Arial Black" pitchFamily="34" charset="0"/>
              </a:rPr>
              <a:t>HISTORY</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OVERFLOW</a:t>
            </a:r>
          </a:p>
        </p:txBody>
      </p:sp>
      <p:sp>
        <p:nvSpPr>
          <p:cNvPr id="7" name="Subtitle 2"/>
          <p:cNvSpPr>
            <a:spLocks noGrp="1"/>
          </p:cNvSpPr>
          <p:nvPr>
            <p:ph type="subTitle" idx="1"/>
          </p:nvPr>
        </p:nvSpPr>
        <p:spPr>
          <a:xfrm>
            <a:off x="304800" y="971550"/>
            <a:ext cx="2895600" cy="4171950"/>
          </a:xfrm>
        </p:spPr>
        <p:txBody>
          <a:bodyPr>
            <a:normAutofit fontScale="925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overflow property is used to easily display elements that are too large to fit in their containers.  This is achieved by adding scrollbars.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Scrollbars can be hand customized as well using specialized CSS.</a:t>
            </a:r>
          </a:p>
          <a:p>
            <a:pPr algn="l"/>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a:p>
            <a:pPr algn="l"/>
            <a:r>
              <a:rPr lang="en-US" sz="2000" dirty="0" smtClean="0">
                <a:solidFill>
                  <a:schemeClr val="tx1">
                    <a:lumMod val="65000"/>
                    <a:lumOff val="35000"/>
                  </a:schemeClr>
                </a:solidFill>
                <a:latin typeface="Arial" pitchFamily="34" charset="0"/>
                <a:cs typeface="Arial" pitchFamily="34" charset="0"/>
              </a:rPr>
              <a:t> </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37890" name="Picture 2"/>
          <p:cNvPicPr>
            <a:picLocks noChangeAspect="1" noChangeArrowheads="1"/>
          </p:cNvPicPr>
          <p:nvPr/>
        </p:nvPicPr>
        <p:blipFill>
          <a:blip r:embed="rId2" cstate="print"/>
          <a:srcRect/>
          <a:stretch>
            <a:fillRect/>
          </a:stretch>
        </p:blipFill>
        <p:spPr bwMode="auto">
          <a:xfrm>
            <a:off x="3429000" y="1123950"/>
            <a:ext cx="5477050" cy="3667125"/>
          </a:xfrm>
          <a:prstGeom prst="rect">
            <a:avLst/>
          </a:prstGeom>
          <a:noFill/>
          <a:ln w="9525">
            <a:noFill/>
            <a:miter lim="800000"/>
            <a:headEnd/>
            <a:tailEnd/>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TEXT STYLING</a:t>
            </a:r>
          </a:p>
        </p:txBody>
      </p:sp>
      <p:pic>
        <p:nvPicPr>
          <p:cNvPr id="2" name="Picture 2"/>
          <p:cNvPicPr>
            <a:picLocks noChangeAspect="1" noChangeArrowheads="1"/>
          </p:cNvPicPr>
          <p:nvPr/>
        </p:nvPicPr>
        <p:blipFill>
          <a:blip r:embed="rId2" cstate="print"/>
          <a:srcRect/>
          <a:stretch>
            <a:fillRect/>
          </a:stretch>
        </p:blipFill>
        <p:spPr bwMode="auto">
          <a:xfrm>
            <a:off x="1828800" y="1047750"/>
            <a:ext cx="5715000" cy="3606005"/>
          </a:xfrm>
          <a:prstGeom prst="rect">
            <a:avLst/>
          </a:prstGeom>
          <a:noFill/>
          <a:ln w="9525">
            <a:noFill/>
            <a:miter lim="800000"/>
            <a:headEnd/>
            <a:tailEnd/>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TEXT FONT</a:t>
            </a:r>
          </a:p>
        </p:txBody>
      </p:sp>
      <p:sp>
        <p:nvSpPr>
          <p:cNvPr id="5" name="Subtitle 2"/>
          <p:cNvSpPr>
            <a:spLocks noGrp="1"/>
          </p:cNvSpPr>
          <p:nvPr>
            <p:ph type="subTitle" idx="1"/>
          </p:nvPr>
        </p:nvSpPr>
        <p:spPr>
          <a:xfrm>
            <a:off x="304800" y="971550"/>
            <a:ext cx="8382000" cy="27432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Browser fonts can read from user desktop computers or from an external link.</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If a font doesn’t exist, it is important to define a backup one using a </a:t>
            </a:r>
            <a:r>
              <a:rPr lang="en-US" sz="2000" b="1" dirty="0" smtClean="0">
                <a:solidFill>
                  <a:schemeClr val="tx1">
                    <a:lumMod val="65000"/>
                    <a:lumOff val="35000"/>
                  </a:schemeClr>
                </a:solidFill>
                <a:latin typeface="Arial" pitchFamily="34" charset="0"/>
                <a:cs typeface="Arial" pitchFamily="34" charset="0"/>
              </a:rPr>
              <a:t>web font stack</a:t>
            </a:r>
            <a:r>
              <a:rPr lang="en-US" sz="2000" dirty="0" smtClean="0">
                <a:solidFill>
                  <a:schemeClr val="tx1">
                    <a:lumMod val="65000"/>
                    <a:lumOff val="35000"/>
                  </a:schemeClr>
                </a:solidFill>
                <a:latin typeface="Arial" pitchFamily="34" charset="0"/>
                <a:cs typeface="Arial" pitchFamily="34" charset="0"/>
              </a:rPr>
              <a:t>.  These alternatives are all separated by commas.</a:t>
            </a:r>
          </a:p>
          <a:p>
            <a:pPr algn="l"/>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a:p>
            <a:pPr algn="l"/>
            <a:r>
              <a:rPr lang="en-US" sz="2000" dirty="0" smtClean="0">
                <a:solidFill>
                  <a:schemeClr val="tx1">
                    <a:lumMod val="65000"/>
                    <a:lumOff val="35000"/>
                  </a:schemeClr>
                </a:solidFill>
                <a:latin typeface="Arial" pitchFamily="34" charset="0"/>
                <a:cs typeface="Arial" pitchFamily="34" charset="0"/>
              </a:rPr>
              <a:t> </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2050" name="Picture 2"/>
          <p:cNvPicPr>
            <a:picLocks noChangeAspect="1" noChangeArrowheads="1"/>
          </p:cNvPicPr>
          <p:nvPr/>
        </p:nvPicPr>
        <p:blipFill>
          <a:blip r:embed="rId2" cstate="print"/>
          <a:srcRect/>
          <a:stretch>
            <a:fillRect/>
          </a:stretch>
        </p:blipFill>
        <p:spPr bwMode="auto">
          <a:xfrm>
            <a:off x="1066800" y="2647950"/>
            <a:ext cx="6934200" cy="2135503"/>
          </a:xfrm>
          <a:prstGeom prst="rect">
            <a:avLst/>
          </a:prstGeom>
          <a:noFill/>
          <a:ln w="9525">
            <a:noFill/>
            <a:miter lim="800000"/>
            <a:headEnd/>
            <a:tailEnd/>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685800" y="819150"/>
            <a:ext cx="7848600" cy="3835615"/>
          </a:xfrm>
          <a:prstGeom prst="rect">
            <a:avLst/>
          </a:prstGeom>
          <a:noFill/>
          <a:ln w="9525">
            <a:noFill/>
            <a:miter lim="800000"/>
            <a:headEnd/>
            <a:tailEnd/>
          </a:ln>
        </p:spPr>
      </p:pic>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TEXT FONT</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FONT-FACE</a:t>
            </a:r>
          </a:p>
        </p:txBody>
      </p:sp>
      <p:sp>
        <p:nvSpPr>
          <p:cNvPr id="5" name="Subtitle 2"/>
          <p:cNvSpPr>
            <a:spLocks noGrp="1"/>
          </p:cNvSpPr>
          <p:nvPr>
            <p:ph type="subTitle" idx="1"/>
          </p:nvPr>
        </p:nvSpPr>
        <p:spPr>
          <a:xfrm>
            <a:off x="304800" y="971550"/>
            <a:ext cx="8610600" cy="1981200"/>
          </a:xfrm>
        </p:spPr>
        <p:txBody>
          <a:bodyPr>
            <a:normAutofit lnSpcReduction="1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Importing external fonts can be done by inserting the link directly on the page or by using the font-face selector as shown.</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Some of the common font sources are </a:t>
            </a:r>
            <a:r>
              <a:rPr lang="en-US" sz="2000" dirty="0" err="1" smtClean="0">
                <a:solidFill>
                  <a:schemeClr val="tx1">
                    <a:lumMod val="65000"/>
                    <a:lumOff val="35000"/>
                  </a:schemeClr>
                </a:solidFill>
                <a:latin typeface="Arial" pitchFamily="34" charset="0"/>
                <a:cs typeface="Arial" pitchFamily="34" charset="0"/>
              </a:rPr>
              <a:t>google</a:t>
            </a:r>
            <a:r>
              <a:rPr lang="en-US" sz="2000" dirty="0" smtClean="0">
                <a:solidFill>
                  <a:schemeClr val="tx1">
                    <a:lumMod val="65000"/>
                    <a:lumOff val="35000"/>
                  </a:schemeClr>
                </a:solidFill>
                <a:latin typeface="Arial" pitchFamily="34" charset="0"/>
                <a:cs typeface="Arial" pitchFamily="34" charset="0"/>
              </a:rPr>
              <a:t> web fonts and font squirrels.</a:t>
            </a:r>
          </a:p>
          <a:p>
            <a:pPr algn="l"/>
            <a:endParaRPr lang="en-US" sz="2000" dirty="0" smtClean="0">
              <a:solidFill>
                <a:schemeClr val="tx1">
                  <a:lumMod val="65000"/>
                  <a:lumOff val="35000"/>
                </a:schemeClr>
              </a:solidFill>
              <a:latin typeface="Arial" pitchFamily="34" charset="0"/>
              <a:cs typeface="Arial" pitchFamily="34" charset="0"/>
            </a:endParaRPr>
          </a:p>
          <a:p>
            <a:pPr algn="l"/>
            <a:r>
              <a:rPr lang="en-US" sz="2000" dirty="0" smtClean="0">
                <a:solidFill>
                  <a:schemeClr val="tx1">
                    <a:lumMod val="65000"/>
                    <a:lumOff val="35000"/>
                  </a:schemeClr>
                </a:solidFill>
                <a:latin typeface="Arial" pitchFamily="34" charset="0"/>
                <a:cs typeface="Arial" pitchFamily="34" charset="0"/>
              </a:rPr>
              <a:t> </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5122" name="Picture 2"/>
          <p:cNvPicPr>
            <a:picLocks noChangeAspect="1" noChangeArrowheads="1"/>
          </p:cNvPicPr>
          <p:nvPr/>
        </p:nvPicPr>
        <p:blipFill>
          <a:blip r:embed="rId2" cstate="print"/>
          <a:srcRect/>
          <a:stretch>
            <a:fillRect/>
          </a:stretch>
        </p:blipFill>
        <p:spPr bwMode="auto">
          <a:xfrm>
            <a:off x="1524000" y="2266950"/>
            <a:ext cx="6545767" cy="2439785"/>
          </a:xfrm>
          <a:prstGeom prst="rect">
            <a:avLst/>
          </a:prstGeom>
          <a:noFill/>
          <a:ln w="9525">
            <a:noFill/>
            <a:miter lim="800000"/>
            <a:headEnd/>
            <a:tailEnd/>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TEXT SIZE</a:t>
            </a:r>
          </a:p>
        </p:txBody>
      </p:sp>
      <p:sp>
        <p:nvSpPr>
          <p:cNvPr id="5" name="Subtitle 2"/>
          <p:cNvSpPr>
            <a:spLocks noGrp="1"/>
          </p:cNvSpPr>
          <p:nvPr>
            <p:ph type="subTitle" idx="1"/>
          </p:nvPr>
        </p:nvSpPr>
        <p:spPr>
          <a:xfrm>
            <a:off x="304800" y="971550"/>
            <a:ext cx="8305800" cy="417195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 font size of 12pt =  1/6 of an inch when printed.</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 font size of 72pt = 1inch when printed.</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Pixel to inch ratios do not always correlate the same depending on the pixel density of the device used.  This is why </a:t>
            </a:r>
            <a:r>
              <a:rPr lang="en-US" sz="2000" dirty="0" err="1" smtClean="0">
                <a:solidFill>
                  <a:schemeClr val="tx1">
                    <a:lumMod val="65000"/>
                    <a:lumOff val="35000"/>
                  </a:schemeClr>
                </a:solidFill>
                <a:latin typeface="Arial" pitchFamily="34" charset="0"/>
                <a:cs typeface="Arial" pitchFamily="34" charset="0"/>
              </a:rPr>
              <a:t>em</a:t>
            </a:r>
            <a:r>
              <a:rPr lang="en-US" sz="2000" dirty="0" smtClean="0">
                <a:solidFill>
                  <a:schemeClr val="tx1">
                    <a:lumMod val="65000"/>
                    <a:lumOff val="35000"/>
                  </a:schemeClr>
                </a:solidFill>
                <a:latin typeface="Arial" pitchFamily="34" charset="0"/>
                <a:cs typeface="Arial" pitchFamily="34" charset="0"/>
              </a:rPr>
              <a:t> and percentage units are better for font sizing.</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a:t>
            </a:r>
            <a:r>
              <a:rPr lang="en-US" sz="2000" b="1" dirty="0" err="1" smtClean="0">
                <a:solidFill>
                  <a:schemeClr val="tx1">
                    <a:lumMod val="65000"/>
                    <a:lumOff val="35000"/>
                  </a:schemeClr>
                </a:solidFill>
                <a:latin typeface="Arial" pitchFamily="34" charset="0"/>
                <a:cs typeface="Arial" pitchFamily="34" charset="0"/>
              </a:rPr>
              <a:t>em</a:t>
            </a:r>
            <a:r>
              <a:rPr lang="en-US" sz="2000" dirty="0" smtClean="0">
                <a:solidFill>
                  <a:schemeClr val="tx1">
                    <a:lumMod val="65000"/>
                    <a:lumOff val="35000"/>
                  </a:schemeClr>
                </a:solidFill>
                <a:latin typeface="Arial" pitchFamily="34" charset="0"/>
                <a:cs typeface="Arial" pitchFamily="34" charset="0"/>
              </a:rPr>
              <a:t> property is relative to their parent elements, whereas </a:t>
            </a:r>
            <a:r>
              <a:rPr lang="en-US" sz="2000" b="1" dirty="0" err="1" smtClean="0">
                <a:solidFill>
                  <a:schemeClr val="tx1">
                    <a:lumMod val="65000"/>
                    <a:lumOff val="35000"/>
                  </a:schemeClr>
                </a:solidFill>
                <a:latin typeface="Arial" pitchFamily="34" charset="0"/>
                <a:cs typeface="Arial" pitchFamily="34" charset="0"/>
              </a:rPr>
              <a:t>rem</a:t>
            </a:r>
            <a:r>
              <a:rPr lang="en-US" sz="2000" dirty="0" smtClean="0">
                <a:solidFill>
                  <a:schemeClr val="tx1">
                    <a:lumMod val="65000"/>
                    <a:lumOff val="35000"/>
                  </a:schemeClr>
                </a:solidFill>
                <a:latin typeface="Arial" pitchFamily="34" charset="0"/>
                <a:cs typeface="Arial" pitchFamily="34" charset="0"/>
              </a:rPr>
              <a:t> is relative to the size of the root element.</a:t>
            </a:r>
          </a:p>
          <a:p>
            <a:pPr algn="l"/>
            <a:endParaRPr lang="en-US" sz="2000" dirty="0" smtClean="0">
              <a:solidFill>
                <a:schemeClr val="tx1">
                  <a:lumMod val="65000"/>
                  <a:lumOff val="35000"/>
                </a:schemeClr>
              </a:solidFill>
              <a:latin typeface="Arial" pitchFamily="34" charset="0"/>
              <a:cs typeface="Arial" pitchFamily="34" charset="0"/>
            </a:endParaRPr>
          </a:p>
          <a:p>
            <a:pPr algn="l"/>
            <a:r>
              <a:rPr lang="en-US" sz="2000" dirty="0" smtClean="0">
                <a:solidFill>
                  <a:schemeClr val="tx1">
                    <a:lumMod val="65000"/>
                    <a:lumOff val="35000"/>
                  </a:schemeClr>
                </a:solidFill>
                <a:latin typeface="Arial" pitchFamily="34" charset="0"/>
                <a:cs typeface="Arial" pitchFamily="34" charset="0"/>
              </a:rPr>
              <a:t> </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TEXT SIZE</a:t>
            </a:r>
          </a:p>
        </p:txBody>
      </p:sp>
      <p:pic>
        <p:nvPicPr>
          <p:cNvPr id="4098" name="Picture 2"/>
          <p:cNvPicPr>
            <a:picLocks noChangeAspect="1" noChangeArrowheads="1"/>
          </p:cNvPicPr>
          <p:nvPr/>
        </p:nvPicPr>
        <p:blipFill>
          <a:blip r:embed="rId2" cstate="print"/>
          <a:srcRect/>
          <a:stretch>
            <a:fillRect/>
          </a:stretch>
        </p:blipFill>
        <p:spPr bwMode="auto">
          <a:xfrm>
            <a:off x="609600" y="819150"/>
            <a:ext cx="8095507" cy="3733800"/>
          </a:xfrm>
          <a:prstGeom prst="rect">
            <a:avLst/>
          </a:prstGeom>
          <a:noFill/>
          <a:ln w="9525">
            <a:noFill/>
            <a:miter lim="800000"/>
            <a:headEnd/>
            <a:tailEnd/>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TEXT STYLES</a:t>
            </a:r>
          </a:p>
        </p:txBody>
      </p:sp>
      <p:pic>
        <p:nvPicPr>
          <p:cNvPr id="8194" name="Picture 2"/>
          <p:cNvPicPr>
            <a:picLocks noChangeAspect="1" noChangeArrowheads="1"/>
          </p:cNvPicPr>
          <p:nvPr/>
        </p:nvPicPr>
        <p:blipFill>
          <a:blip r:embed="rId2" cstate="print"/>
          <a:srcRect/>
          <a:stretch>
            <a:fillRect/>
          </a:stretch>
        </p:blipFill>
        <p:spPr bwMode="auto">
          <a:xfrm>
            <a:off x="228600" y="1047750"/>
            <a:ext cx="8629650" cy="2968312"/>
          </a:xfrm>
          <a:prstGeom prst="rect">
            <a:avLst/>
          </a:prstGeom>
          <a:noFill/>
          <a:ln w="9525">
            <a:noFill/>
            <a:miter lim="800000"/>
            <a:headEnd/>
            <a:tailEnd/>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66CC"/>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1428750"/>
            <a:ext cx="9144000" cy="2438400"/>
          </a:xfrm>
        </p:spPr>
        <p:txBody>
          <a:bodyPr>
            <a:normAutofit/>
          </a:bodyPr>
          <a:lstStyle/>
          <a:p>
            <a:r>
              <a:rPr lang="en-US" sz="3500" u="sng" dirty="0" smtClean="0">
                <a:solidFill>
                  <a:schemeClr val="bg1"/>
                </a:solidFill>
                <a:latin typeface="Arial Black" pitchFamily="34" charset="0"/>
              </a:rPr>
              <a:t>POSITIONING</a:t>
            </a:r>
            <a:endParaRPr lang="en-US" sz="3500" u="sng" dirty="0">
              <a:solidFill>
                <a:schemeClr val="bg1"/>
              </a:solidFill>
              <a:latin typeface="Arial Black" pitchFamily="34"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PERCENTAGES</a:t>
            </a:r>
          </a:p>
        </p:txBody>
      </p:sp>
      <p:sp>
        <p:nvSpPr>
          <p:cNvPr id="7" name="Subtitle 2"/>
          <p:cNvSpPr>
            <a:spLocks noGrp="1"/>
          </p:cNvSpPr>
          <p:nvPr>
            <p:ph type="subTitle" idx="1"/>
          </p:nvPr>
        </p:nvSpPr>
        <p:spPr>
          <a:xfrm>
            <a:off x="304800" y="971550"/>
            <a:ext cx="83058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Sizes can be determined with pixels or percentages.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Percentages are relative to the size of the parent element.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purpose of using percentages is to make apps scalable and responsive to the browser device.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Expanding these values can sometimes cause scaling issues that are often controlled with min-width, min-height, max-width, and max-height.</a:t>
            </a:r>
          </a:p>
          <a:p>
            <a:pPr algn="l"/>
            <a:r>
              <a:rPr lang="en-US" sz="2000" dirty="0" smtClean="0">
                <a:solidFill>
                  <a:schemeClr val="tx1">
                    <a:lumMod val="65000"/>
                    <a:lumOff val="35000"/>
                  </a:schemeClr>
                </a:solidFill>
                <a:latin typeface="Arial" pitchFamily="34" charset="0"/>
                <a:cs typeface="Arial" pitchFamily="34" charset="0"/>
              </a:rPr>
              <a:t> </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40386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 CSS </a:t>
            </a:r>
            <a:r>
              <a:rPr lang="en-US" sz="2000" dirty="0" err="1" smtClean="0">
                <a:solidFill>
                  <a:schemeClr val="tx1">
                    <a:lumMod val="65000"/>
                    <a:lumOff val="35000"/>
                  </a:schemeClr>
                </a:solidFill>
                <a:latin typeface="Arial" pitchFamily="34" charset="0"/>
                <a:cs typeface="Arial" pitchFamily="34" charset="0"/>
              </a:rPr>
              <a:t>stylesheet</a:t>
            </a:r>
            <a:r>
              <a:rPr lang="en-US" sz="2000" dirty="0" smtClean="0">
                <a:solidFill>
                  <a:schemeClr val="tx1">
                    <a:lumMod val="65000"/>
                    <a:lumOff val="35000"/>
                  </a:schemeClr>
                </a:solidFill>
                <a:latin typeface="Arial" pitchFamily="34" charset="0"/>
                <a:cs typeface="Arial" pitchFamily="34" charset="0"/>
              </a:rPr>
              <a:t> consists of one or more style rule.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 rule contains a </a:t>
            </a:r>
            <a:r>
              <a:rPr lang="en-US" sz="2000" b="1" dirty="0" smtClean="0">
                <a:solidFill>
                  <a:schemeClr val="tx1">
                    <a:lumMod val="65000"/>
                    <a:lumOff val="35000"/>
                  </a:schemeClr>
                </a:solidFill>
                <a:latin typeface="Arial" pitchFamily="34" charset="0"/>
                <a:cs typeface="Arial" pitchFamily="34" charset="0"/>
              </a:rPr>
              <a:t>selector </a:t>
            </a:r>
            <a:r>
              <a:rPr lang="en-US" sz="2000" dirty="0" smtClean="0">
                <a:solidFill>
                  <a:schemeClr val="tx1">
                    <a:lumMod val="65000"/>
                    <a:lumOff val="35000"/>
                  </a:schemeClr>
                </a:solidFill>
                <a:latin typeface="Arial" pitchFamily="34" charset="0"/>
                <a:cs typeface="Arial" pitchFamily="34" charset="0"/>
              </a:rPr>
              <a:t>that links back to the HTML element(s) that are affected.</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 rule also contains a </a:t>
            </a:r>
            <a:r>
              <a:rPr lang="en-US" sz="2000" b="1" dirty="0" smtClean="0">
                <a:solidFill>
                  <a:schemeClr val="tx1">
                    <a:lumMod val="65000"/>
                    <a:lumOff val="35000"/>
                  </a:schemeClr>
                </a:solidFill>
                <a:latin typeface="Arial" pitchFamily="34" charset="0"/>
                <a:cs typeface="Arial" pitchFamily="34" charset="0"/>
              </a:rPr>
              <a:t>declaration </a:t>
            </a:r>
            <a:r>
              <a:rPr lang="en-US" sz="2000" dirty="0" smtClean="0">
                <a:solidFill>
                  <a:schemeClr val="tx1">
                    <a:lumMod val="65000"/>
                    <a:lumOff val="35000"/>
                  </a:schemeClr>
                </a:solidFill>
                <a:latin typeface="Arial" pitchFamily="34" charset="0"/>
                <a:cs typeface="Arial" pitchFamily="34" charset="0"/>
              </a:rPr>
              <a:t>block with </a:t>
            </a:r>
            <a:r>
              <a:rPr lang="en-US" sz="2000" b="1" dirty="0" smtClean="0">
                <a:solidFill>
                  <a:schemeClr val="tx1">
                    <a:lumMod val="65000"/>
                    <a:lumOff val="35000"/>
                  </a:schemeClr>
                </a:solidFill>
                <a:latin typeface="Arial" pitchFamily="34" charset="0"/>
                <a:cs typeface="Arial" pitchFamily="34" charset="0"/>
              </a:rPr>
              <a:t>property: value </a:t>
            </a:r>
            <a:r>
              <a:rPr lang="en-US" sz="2000" dirty="0" smtClean="0">
                <a:solidFill>
                  <a:schemeClr val="tx1">
                    <a:lumMod val="65000"/>
                    <a:lumOff val="35000"/>
                  </a:schemeClr>
                </a:solidFill>
                <a:latin typeface="Arial" pitchFamily="34" charset="0"/>
                <a:cs typeface="Arial" pitchFamily="34" charset="0"/>
              </a:rPr>
              <a:t>pair(s) to define attributes to the style.</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rmAutofit fontScale="90000"/>
          </a:bodyPr>
          <a:lstStyle/>
          <a:p>
            <a:r>
              <a:rPr lang="en-US" sz="2500" u="sng" dirty="0">
                <a:solidFill>
                  <a:srgbClr val="3366CC"/>
                </a:solidFill>
                <a:latin typeface="Arial Black" pitchFamily="34" charset="0"/>
              </a:rPr>
              <a:t>SYNTAX</a:t>
            </a:r>
          </a:p>
        </p:txBody>
      </p:sp>
      <p:pic>
        <p:nvPicPr>
          <p:cNvPr id="2" name="Picture 2"/>
          <p:cNvPicPr>
            <a:picLocks noChangeAspect="1" noChangeArrowheads="1"/>
          </p:cNvPicPr>
          <p:nvPr/>
        </p:nvPicPr>
        <p:blipFill>
          <a:blip r:embed="rId2" cstate="print"/>
          <a:srcRect/>
          <a:stretch>
            <a:fillRect/>
          </a:stretch>
        </p:blipFill>
        <p:spPr bwMode="auto">
          <a:xfrm>
            <a:off x="4419600" y="1428750"/>
            <a:ext cx="4593413" cy="3038475"/>
          </a:xfrm>
          <a:prstGeom prst="rect">
            <a:avLst/>
          </a:prstGeom>
          <a:noFill/>
          <a:ln w="9525">
            <a:noFill/>
            <a:miter lim="800000"/>
            <a:headEnd/>
            <a:tailEnd/>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PERCENTAGES</a:t>
            </a:r>
          </a:p>
        </p:txBody>
      </p:sp>
      <p:pic>
        <p:nvPicPr>
          <p:cNvPr id="40962" name="Picture 2"/>
          <p:cNvPicPr>
            <a:picLocks noChangeAspect="1" noChangeArrowheads="1"/>
          </p:cNvPicPr>
          <p:nvPr/>
        </p:nvPicPr>
        <p:blipFill>
          <a:blip r:embed="rId2" cstate="print"/>
          <a:srcRect/>
          <a:stretch>
            <a:fillRect/>
          </a:stretch>
        </p:blipFill>
        <p:spPr bwMode="auto">
          <a:xfrm>
            <a:off x="1219200" y="971550"/>
            <a:ext cx="6957868" cy="3886200"/>
          </a:xfrm>
          <a:prstGeom prst="rect">
            <a:avLst/>
          </a:prstGeom>
          <a:noFill/>
          <a:ln w="9525">
            <a:noFill/>
            <a:miter lim="800000"/>
            <a:headEnd/>
            <a:tailEnd/>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PERCENTAGES</a:t>
            </a:r>
          </a:p>
        </p:txBody>
      </p:sp>
      <p:pic>
        <p:nvPicPr>
          <p:cNvPr id="39939" name="Picture 3"/>
          <p:cNvPicPr>
            <a:picLocks noChangeAspect="1" noChangeArrowheads="1"/>
          </p:cNvPicPr>
          <p:nvPr/>
        </p:nvPicPr>
        <p:blipFill>
          <a:blip r:embed="rId2" cstate="print"/>
          <a:srcRect/>
          <a:stretch>
            <a:fillRect/>
          </a:stretch>
        </p:blipFill>
        <p:spPr bwMode="auto">
          <a:xfrm>
            <a:off x="1676400" y="971550"/>
            <a:ext cx="6010633" cy="3962400"/>
          </a:xfrm>
          <a:prstGeom prst="rect">
            <a:avLst/>
          </a:prstGeom>
          <a:noFill/>
          <a:ln w="9525">
            <a:noFill/>
            <a:miter lim="800000"/>
            <a:headEnd/>
            <a:tailEnd/>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PERCENTAGES AND EM</a:t>
            </a:r>
          </a:p>
        </p:txBody>
      </p:sp>
      <p:pic>
        <p:nvPicPr>
          <p:cNvPr id="6146" name="Picture 2"/>
          <p:cNvPicPr>
            <a:picLocks noChangeAspect="1" noChangeArrowheads="1"/>
          </p:cNvPicPr>
          <p:nvPr/>
        </p:nvPicPr>
        <p:blipFill>
          <a:blip r:embed="rId2" cstate="print"/>
          <a:srcRect/>
          <a:stretch>
            <a:fillRect/>
          </a:stretch>
        </p:blipFill>
        <p:spPr bwMode="auto">
          <a:xfrm>
            <a:off x="2057400" y="971550"/>
            <a:ext cx="5167943" cy="3886200"/>
          </a:xfrm>
          <a:prstGeom prst="rect">
            <a:avLst/>
          </a:prstGeom>
          <a:noFill/>
          <a:ln w="9525">
            <a:noFill/>
            <a:miter lim="800000"/>
            <a:headEnd/>
            <a:tailEnd/>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REM</a:t>
            </a:r>
          </a:p>
        </p:txBody>
      </p:sp>
      <p:pic>
        <p:nvPicPr>
          <p:cNvPr id="7170" name="Picture 2"/>
          <p:cNvPicPr>
            <a:picLocks noChangeAspect="1" noChangeArrowheads="1"/>
          </p:cNvPicPr>
          <p:nvPr/>
        </p:nvPicPr>
        <p:blipFill>
          <a:blip r:embed="rId2" cstate="print"/>
          <a:srcRect/>
          <a:stretch>
            <a:fillRect/>
          </a:stretch>
        </p:blipFill>
        <p:spPr bwMode="auto">
          <a:xfrm>
            <a:off x="533400" y="1581150"/>
            <a:ext cx="8172450" cy="2628900"/>
          </a:xfrm>
          <a:prstGeom prst="rect">
            <a:avLst/>
          </a:prstGeom>
          <a:noFill/>
          <a:ln w="9525">
            <a:noFill/>
            <a:miter lim="800000"/>
            <a:headEnd/>
            <a:tailEnd/>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NORMAL FLOW</a:t>
            </a:r>
          </a:p>
        </p:txBody>
      </p:sp>
      <p:sp>
        <p:nvSpPr>
          <p:cNvPr id="5" name="Subtitle 2"/>
          <p:cNvSpPr>
            <a:spLocks noGrp="1"/>
          </p:cNvSpPr>
          <p:nvPr>
            <p:ph type="subTitle" idx="1"/>
          </p:nvPr>
        </p:nvSpPr>
        <p:spPr>
          <a:xfrm>
            <a:off x="304800" y="971550"/>
            <a:ext cx="8305800" cy="417195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concept of </a:t>
            </a:r>
            <a:r>
              <a:rPr lang="en-US" sz="2000" b="1" dirty="0" smtClean="0">
                <a:solidFill>
                  <a:schemeClr val="tx1">
                    <a:lumMod val="65000"/>
                    <a:lumOff val="35000"/>
                  </a:schemeClr>
                </a:solidFill>
                <a:latin typeface="Arial" pitchFamily="34" charset="0"/>
                <a:cs typeface="Arial" pitchFamily="34" charset="0"/>
              </a:rPr>
              <a:t>normal flow </a:t>
            </a:r>
            <a:r>
              <a:rPr lang="en-US" sz="2000" dirty="0" smtClean="0">
                <a:solidFill>
                  <a:schemeClr val="tx1">
                    <a:lumMod val="65000"/>
                    <a:lumOff val="35000"/>
                  </a:schemeClr>
                </a:solidFill>
                <a:latin typeface="Arial" pitchFamily="34" charset="0"/>
                <a:cs typeface="Arial" pitchFamily="34" charset="0"/>
              </a:rPr>
              <a:t>refers to how block-level and inline elements display from left to right and from top to bottom.</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Elements that are </a:t>
            </a:r>
            <a:r>
              <a:rPr lang="en-US" sz="2000" b="1" dirty="0" smtClean="0">
                <a:solidFill>
                  <a:schemeClr val="tx1">
                    <a:lumMod val="65000"/>
                    <a:lumOff val="35000"/>
                  </a:schemeClr>
                </a:solidFill>
                <a:latin typeface="Arial" pitchFamily="34" charset="0"/>
                <a:cs typeface="Arial" pitchFamily="34" charset="0"/>
              </a:rPr>
              <a:t>block-level</a:t>
            </a:r>
            <a:r>
              <a:rPr lang="en-US" sz="2000" dirty="0" smtClean="0">
                <a:solidFill>
                  <a:schemeClr val="tx1">
                    <a:lumMod val="65000"/>
                    <a:lumOff val="35000"/>
                  </a:schemeClr>
                </a:solidFill>
                <a:latin typeface="Arial" pitchFamily="34" charset="0"/>
                <a:cs typeface="Arial" pitchFamily="34" charset="0"/>
              </a:rPr>
              <a:t> are each containing in their own line with a line break, while elements that are </a:t>
            </a:r>
            <a:r>
              <a:rPr lang="en-US" sz="2000" b="1" dirty="0" smtClean="0">
                <a:solidFill>
                  <a:schemeClr val="tx1">
                    <a:lumMod val="65000"/>
                    <a:lumOff val="35000"/>
                  </a:schemeClr>
                </a:solidFill>
                <a:latin typeface="Arial" pitchFamily="34" charset="0"/>
                <a:cs typeface="Arial" pitchFamily="34" charset="0"/>
              </a:rPr>
              <a:t>inline</a:t>
            </a:r>
            <a:r>
              <a:rPr lang="en-US" sz="2000" dirty="0" smtClean="0">
                <a:solidFill>
                  <a:schemeClr val="tx1">
                    <a:lumMod val="65000"/>
                    <a:lumOff val="35000"/>
                  </a:schemeClr>
                </a:solidFill>
                <a:latin typeface="Arial" pitchFamily="34" charset="0"/>
                <a:cs typeface="Arial" pitchFamily="34" charset="0"/>
              </a:rPr>
              <a:t> are not displayed in their own blocks.</a:t>
            </a:r>
          </a:p>
          <a:p>
            <a:pPr algn="l"/>
            <a:endParaRPr lang="en-US" sz="2000" dirty="0" smtClean="0">
              <a:solidFill>
                <a:schemeClr val="tx1">
                  <a:lumMod val="65000"/>
                  <a:lumOff val="35000"/>
                </a:schemeClr>
              </a:solidFill>
              <a:latin typeface="Arial" pitchFamily="34" charset="0"/>
              <a:cs typeface="Arial" pitchFamily="34" charset="0"/>
            </a:endParaRPr>
          </a:p>
          <a:p>
            <a:pPr algn="l"/>
            <a:r>
              <a:rPr lang="en-US" sz="2000" dirty="0" smtClean="0">
                <a:solidFill>
                  <a:schemeClr val="tx1">
                    <a:lumMod val="65000"/>
                    <a:lumOff val="35000"/>
                  </a:schemeClr>
                </a:solidFill>
                <a:latin typeface="Arial" pitchFamily="34" charset="0"/>
                <a:cs typeface="Arial" pitchFamily="34" charset="0"/>
              </a:rPr>
              <a:t> </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BLOCK VS INLINE</a:t>
            </a:r>
          </a:p>
        </p:txBody>
      </p:sp>
      <p:pic>
        <p:nvPicPr>
          <p:cNvPr id="9218" name="Picture 2"/>
          <p:cNvPicPr>
            <a:picLocks noChangeAspect="1" noChangeArrowheads="1"/>
          </p:cNvPicPr>
          <p:nvPr/>
        </p:nvPicPr>
        <p:blipFill>
          <a:blip r:embed="rId2" cstate="print"/>
          <a:srcRect/>
          <a:stretch>
            <a:fillRect/>
          </a:stretch>
        </p:blipFill>
        <p:spPr bwMode="auto">
          <a:xfrm>
            <a:off x="228600" y="1276350"/>
            <a:ext cx="4495924" cy="3352800"/>
          </a:xfrm>
          <a:prstGeom prst="rect">
            <a:avLst/>
          </a:prstGeom>
          <a:noFill/>
          <a:ln w="9525">
            <a:noFill/>
            <a:miter lim="800000"/>
            <a:headEnd/>
            <a:tailEnd/>
          </a:ln>
        </p:spPr>
      </p:pic>
      <p:pic>
        <p:nvPicPr>
          <p:cNvPr id="9219" name="Picture 3"/>
          <p:cNvPicPr>
            <a:picLocks noChangeAspect="1" noChangeArrowheads="1"/>
          </p:cNvPicPr>
          <p:nvPr/>
        </p:nvPicPr>
        <p:blipFill>
          <a:blip r:embed="rId3" cstate="print"/>
          <a:srcRect/>
          <a:stretch>
            <a:fillRect/>
          </a:stretch>
        </p:blipFill>
        <p:spPr bwMode="auto">
          <a:xfrm>
            <a:off x="4648199" y="1276350"/>
            <a:ext cx="4280621" cy="3276600"/>
          </a:xfrm>
          <a:prstGeom prst="rect">
            <a:avLst/>
          </a:prstGeom>
          <a:noFill/>
          <a:ln w="9525">
            <a:noFill/>
            <a:miter lim="800000"/>
            <a:headEnd/>
            <a:tailEnd/>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BLOCK VS INLINE</a:t>
            </a:r>
          </a:p>
        </p:txBody>
      </p:sp>
      <p:pic>
        <p:nvPicPr>
          <p:cNvPr id="10243" name="Picture 3"/>
          <p:cNvPicPr>
            <a:picLocks noChangeAspect="1" noChangeArrowheads="1"/>
          </p:cNvPicPr>
          <p:nvPr/>
        </p:nvPicPr>
        <p:blipFill>
          <a:blip r:embed="rId2" cstate="print"/>
          <a:srcRect/>
          <a:stretch>
            <a:fillRect/>
          </a:stretch>
        </p:blipFill>
        <p:spPr bwMode="auto">
          <a:xfrm>
            <a:off x="381000" y="1657350"/>
            <a:ext cx="8393327" cy="2514600"/>
          </a:xfrm>
          <a:prstGeom prst="rect">
            <a:avLst/>
          </a:prstGeom>
          <a:noFill/>
          <a:ln w="9525">
            <a:noFill/>
            <a:miter lim="800000"/>
            <a:headEnd/>
            <a:tailEnd/>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BLOCK VS INLINE</a:t>
            </a:r>
          </a:p>
        </p:txBody>
      </p:sp>
      <p:pic>
        <p:nvPicPr>
          <p:cNvPr id="11266" name="Picture 2"/>
          <p:cNvPicPr>
            <a:picLocks noChangeAspect="1" noChangeArrowheads="1"/>
          </p:cNvPicPr>
          <p:nvPr/>
        </p:nvPicPr>
        <p:blipFill>
          <a:blip r:embed="rId2" cstate="print"/>
          <a:srcRect/>
          <a:stretch>
            <a:fillRect/>
          </a:stretch>
        </p:blipFill>
        <p:spPr bwMode="auto">
          <a:xfrm>
            <a:off x="914400" y="1123950"/>
            <a:ext cx="7324725" cy="3686175"/>
          </a:xfrm>
          <a:prstGeom prst="rect">
            <a:avLst/>
          </a:prstGeom>
          <a:noFill/>
          <a:ln w="9525">
            <a:noFill/>
            <a:miter lim="800000"/>
            <a:headEnd/>
            <a:tailEnd/>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BLOCK VS INLINE</a:t>
            </a:r>
          </a:p>
        </p:txBody>
      </p:sp>
      <p:pic>
        <p:nvPicPr>
          <p:cNvPr id="12290" name="Picture 2"/>
          <p:cNvPicPr>
            <a:picLocks noChangeAspect="1" noChangeArrowheads="1"/>
          </p:cNvPicPr>
          <p:nvPr/>
        </p:nvPicPr>
        <p:blipFill>
          <a:blip r:embed="rId2" cstate="print"/>
          <a:srcRect/>
          <a:stretch>
            <a:fillRect/>
          </a:stretch>
        </p:blipFill>
        <p:spPr bwMode="auto">
          <a:xfrm>
            <a:off x="1219200" y="1581150"/>
            <a:ext cx="6771966" cy="2262187"/>
          </a:xfrm>
          <a:prstGeom prst="rect">
            <a:avLst/>
          </a:prstGeom>
          <a:noFill/>
          <a:ln w="9525">
            <a:noFill/>
            <a:miter lim="800000"/>
            <a:headEnd/>
            <a:tailEnd/>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POSITIONING</a:t>
            </a:r>
          </a:p>
        </p:txBody>
      </p:sp>
      <p:sp>
        <p:nvSpPr>
          <p:cNvPr id="5" name="Subtitle 2"/>
          <p:cNvSpPr>
            <a:spLocks noGrp="1"/>
          </p:cNvSpPr>
          <p:nvPr>
            <p:ph type="subTitle" idx="1"/>
          </p:nvPr>
        </p:nvSpPr>
        <p:spPr>
          <a:xfrm>
            <a:off x="304800" y="971550"/>
            <a:ext cx="8458200" cy="1371600"/>
          </a:xfrm>
        </p:spPr>
        <p:txBody>
          <a:bodyPr>
            <a:normAutofit fontScale="92500" lnSpcReduction="1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Positioning is used to move containers around a page.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This is done using absolute, fixed, relative, or static positioning.</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Relative and static are encouraged because they are more responsive.</a:t>
            </a:r>
          </a:p>
          <a:p>
            <a:pPr algn="l"/>
            <a:r>
              <a:rPr lang="en-US" sz="2000" dirty="0" smtClean="0">
                <a:solidFill>
                  <a:schemeClr val="tx1">
                    <a:lumMod val="65000"/>
                    <a:lumOff val="35000"/>
                  </a:schemeClr>
                </a:solidFill>
                <a:latin typeface="Arial" pitchFamily="34" charset="0"/>
                <a:cs typeface="Arial" pitchFamily="34" charset="0"/>
              </a:rPr>
              <a:t> </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13314" name="Picture 2"/>
          <p:cNvPicPr>
            <a:picLocks noChangeAspect="1" noChangeArrowheads="1"/>
          </p:cNvPicPr>
          <p:nvPr/>
        </p:nvPicPr>
        <p:blipFill>
          <a:blip r:embed="rId2" cstate="print"/>
          <a:srcRect/>
          <a:stretch>
            <a:fillRect/>
          </a:stretch>
        </p:blipFill>
        <p:spPr bwMode="auto">
          <a:xfrm>
            <a:off x="457200" y="2114550"/>
            <a:ext cx="8149167" cy="2667000"/>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1379</TotalTime>
  <Words>3694</Words>
  <Application>Microsoft Office PowerPoint</Application>
  <PresentationFormat>On-screen Show (16:9)</PresentationFormat>
  <Paragraphs>388</Paragraphs>
  <Slides>136</Slides>
  <Notes>8</Notes>
  <HiddenSlides>0</HiddenSlides>
  <MMClips>0</MMClips>
  <ScaleCrop>false</ScaleCrop>
  <HeadingPairs>
    <vt:vector size="4" baseType="variant">
      <vt:variant>
        <vt:lpstr>Theme</vt:lpstr>
      </vt:variant>
      <vt:variant>
        <vt:i4>1</vt:i4>
      </vt:variant>
      <vt:variant>
        <vt:lpstr>Slide Titles</vt:lpstr>
      </vt:variant>
      <vt:variant>
        <vt:i4>136</vt:i4>
      </vt:variant>
    </vt:vector>
  </HeadingPairs>
  <TitlesOfParts>
    <vt:vector size="137" baseType="lpstr">
      <vt:lpstr>Office Theme</vt:lpstr>
      <vt:lpstr>CSS</vt:lpstr>
      <vt:lpstr>Slide 2</vt:lpstr>
      <vt:lpstr>OVERVIEW</vt:lpstr>
      <vt:lpstr>OVERVIEW</vt:lpstr>
      <vt:lpstr>BACKGROUND</vt:lpstr>
      <vt:lpstr>REFERENCE</vt:lpstr>
      <vt:lpstr>BENEFITS</vt:lpstr>
      <vt:lpstr>HISTORY</vt:lpstr>
      <vt:lpstr>SYNTAX</vt:lpstr>
      <vt:lpstr>SYNTAX</vt:lpstr>
      <vt:lpstr>PROPERTIES</vt:lpstr>
      <vt:lpstr>PROPERTIES</vt:lpstr>
      <vt:lpstr>VALUES</vt:lpstr>
      <vt:lpstr>MEASUREMENTS</vt:lpstr>
      <vt:lpstr>COMMENTS</vt:lpstr>
      <vt:lpstr>LOCATIONS</vt:lpstr>
      <vt:lpstr>INLINE STYLES</vt:lpstr>
      <vt:lpstr>EMBEDDED STYLES</vt:lpstr>
      <vt:lpstr>EXTERNAL STYLES</vt:lpstr>
      <vt:lpstr>DOM</vt:lpstr>
      <vt:lpstr>VENDER PREFIXES</vt:lpstr>
      <vt:lpstr>SELECTORS</vt:lpstr>
      <vt:lpstr>SELECTORS</vt:lpstr>
      <vt:lpstr>ELEMENT SELECTORS</vt:lpstr>
      <vt:lpstr>CLASS SELECTORS</vt:lpstr>
      <vt:lpstr>CLASS SELECTOR RENDERED</vt:lpstr>
      <vt:lpstr>ID SELECTORS</vt:lpstr>
      <vt:lpstr>ID SELECTOR RENDERED</vt:lpstr>
      <vt:lpstr>ATTRIBUTE SELECTORS</vt:lpstr>
      <vt:lpstr>ATTRIBUTE SELECTOR RENDERED</vt:lpstr>
      <vt:lpstr>ATTRIBUTE SELECTOR OPERATORS</vt:lpstr>
      <vt:lpstr>PSEUDO-ELEMENT SELECTORS</vt:lpstr>
      <vt:lpstr>PSEUDO-ELEMENT SELECTORS</vt:lpstr>
      <vt:lpstr>PSEUDO-ELEMENT SELECTORS</vt:lpstr>
      <vt:lpstr>HOVER EXAMPLE</vt:lpstr>
      <vt:lpstr>CONTEXTUAL / DESCENDENT SELECTORS</vt:lpstr>
      <vt:lpstr>CONTEXTUAL / DESCENDENT SELECTORS</vt:lpstr>
      <vt:lpstr>CONTEXTUAL / DESCENDENT SELECTORS</vt:lpstr>
      <vt:lpstr>Slide 39</vt:lpstr>
      <vt:lpstr>Slide 40</vt:lpstr>
      <vt:lpstr>GROUPING</vt:lpstr>
      <vt:lpstr>COMBINATORS</vt:lpstr>
      <vt:lpstr>DESCENDANT COMBINATOR</vt:lpstr>
      <vt:lpstr>CHILD COMBINATOR</vt:lpstr>
      <vt:lpstr>ADJACENT SIBLING COMBINATOR</vt:lpstr>
      <vt:lpstr>GENERAL SIBLING COMBINATOR</vt:lpstr>
      <vt:lpstr>CHILD COMBINATOR</vt:lpstr>
      <vt:lpstr>DESCENDANT COMBINATOR</vt:lpstr>
      <vt:lpstr>CASCADE</vt:lpstr>
      <vt:lpstr>THE CASCADE</vt:lpstr>
      <vt:lpstr>INHERITANCE</vt:lpstr>
      <vt:lpstr>INHERITANCE</vt:lpstr>
      <vt:lpstr>INHERITANCE</vt:lpstr>
      <vt:lpstr>INHERITANCE</vt:lpstr>
      <vt:lpstr>SPECIFICITY</vt:lpstr>
      <vt:lpstr>SPECIFICITY FLOW DIAGRAM</vt:lpstr>
      <vt:lpstr>SPECIFICITY COUNT ALGORITHM</vt:lpstr>
      <vt:lpstr>SPECIFICITY ON LOCATION</vt:lpstr>
      <vt:lpstr>SPECIFICITY ON SELECTOR</vt:lpstr>
      <vt:lpstr>SPECIFICITY ON SELECTOR</vt:lpstr>
      <vt:lpstr>SPECIFICITY WITH !IMPORTANT</vt:lpstr>
      <vt:lpstr>BOX MODEL</vt:lpstr>
      <vt:lpstr>THE BOX MODEL</vt:lpstr>
      <vt:lpstr>BACKGROUND STYLE</vt:lpstr>
      <vt:lpstr>BACKGROUND STYLE</vt:lpstr>
      <vt:lpstr>BACKGROUND STYLE</vt:lpstr>
      <vt:lpstr>BORDERS</vt:lpstr>
      <vt:lpstr>MARGINS AND PADDING</vt:lpstr>
      <vt:lpstr>BORDER EXAMPLE</vt:lpstr>
      <vt:lpstr>MARGIN EXAMPLE</vt:lpstr>
      <vt:lpstr>PADDING EXAMPLE</vt:lpstr>
      <vt:lpstr>VERTICAL MARGIN COLLAPSE</vt:lpstr>
      <vt:lpstr>VERTICAL MARGIN COLLAPSE</vt:lpstr>
      <vt:lpstr>DIRECTIONAL STYLES</vt:lpstr>
      <vt:lpstr>DIRECTIONAL STYLES</vt:lpstr>
      <vt:lpstr>BOX DIMENSIONS</vt:lpstr>
      <vt:lpstr>BOX SIZING</vt:lpstr>
      <vt:lpstr>COLORS</vt:lpstr>
      <vt:lpstr>COLORS</vt:lpstr>
      <vt:lpstr>OVERFLOW</vt:lpstr>
      <vt:lpstr>TEXT STYLING</vt:lpstr>
      <vt:lpstr>TEXT FONT</vt:lpstr>
      <vt:lpstr>TEXT FONT</vt:lpstr>
      <vt:lpstr>FONT-FACE</vt:lpstr>
      <vt:lpstr>TEXT SIZE</vt:lpstr>
      <vt:lpstr>TEXT SIZE</vt:lpstr>
      <vt:lpstr>TEXT STYLES</vt:lpstr>
      <vt:lpstr>POSITIONING</vt:lpstr>
      <vt:lpstr>PERCENTAGES</vt:lpstr>
      <vt:lpstr>PERCENTAGES</vt:lpstr>
      <vt:lpstr>PERCENTAGES</vt:lpstr>
      <vt:lpstr>PERCENTAGES AND EM</vt:lpstr>
      <vt:lpstr>REM</vt:lpstr>
      <vt:lpstr>NORMAL FLOW</vt:lpstr>
      <vt:lpstr>BLOCK VS INLINE</vt:lpstr>
      <vt:lpstr>BLOCK VS INLINE</vt:lpstr>
      <vt:lpstr>BLOCK VS INLINE</vt:lpstr>
      <vt:lpstr>BLOCK VS INLINE</vt:lpstr>
      <vt:lpstr>POSITIONING</vt:lpstr>
      <vt:lpstr>POSITIONING</vt:lpstr>
      <vt:lpstr>Z-INDEX</vt:lpstr>
      <vt:lpstr>Z-INDEX</vt:lpstr>
      <vt:lpstr>FLOATING</vt:lpstr>
      <vt:lpstr>FLOATING</vt:lpstr>
      <vt:lpstr>FLOAT RESIZING</vt:lpstr>
      <vt:lpstr>CLEAR</vt:lpstr>
      <vt:lpstr>CLEAR</vt:lpstr>
      <vt:lpstr>FLOAT CONTAINMENT</vt:lpstr>
      <vt:lpstr>FLOAT CONTAINMENT</vt:lpstr>
      <vt:lpstr>DISPLAY VS VISIBILITY</vt:lpstr>
      <vt:lpstr>LAYOUTS</vt:lpstr>
      <vt:lpstr>LAYOUT EXAMPLES</vt:lpstr>
      <vt:lpstr>LAYOUT EXAMPLES</vt:lpstr>
      <vt:lpstr>LAYOUT EXAMPLES</vt:lpstr>
      <vt:lpstr>LAYOUT EXAMPLES</vt:lpstr>
      <vt:lpstr>LAYOUT EXAMPLES</vt:lpstr>
      <vt:lpstr>LAYOUT EXAMPLES</vt:lpstr>
      <vt:lpstr>LAYOUT EXAMPLES</vt:lpstr>
      <vt:lpstr>RESPONSIVE DESIGN</vt:lpstr>
      <vt:lpstr>FIXED LAYOUT PROBLEMS</vt:lpstr>
      <vt:lpstr>FIXED LAYOUT PROBLEMS</vt:lpstr>
      <vt:lpstr>LIQUID LAYOUTS</vt:lpstr>
      <vt:lpstr>RESPONSIVE LAYOUTS</vt:lpstr>
      <vt:lpstr>RESPONSIVE LAYOUTS</vt:lpstr>
      <vt:lpstr>VIEWPORTS</vt:lpstr>
      <vt:lpstr>MEDIA QUERIES</vt:lpstr>
      <vt:lpstr>MEDIA QUERIES</vt:lpstr>
      <vt:lpstr>MEDIA QUERIES</vt:lpstr>
      <vt:lpstr>MEDIA QUERIES</vt:lpstr>
      <vt:lpstr>OTHER</vt:lpstr>
      <vt:lpstr>CSS FRAMEWORKS</vt:lpstr>
      <vt:lpstr>CSS PREPROCESSORS</vt:lpstr>
      <vt:lpstr>ICONS</vt:lpstr>
      <vt:lpstr>ICONS</vt:lpstr>
      <vt:lpstr>TROUBLESHOOTING WITH DEV TOOLS</vt:lpstr>
      <vt:lpstr>Slide 136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DIZAD</dc:creator>
  <cp:lastModifiedBy>dizad</cp:lastModifiedBy>
  <cp:revision>430</cp:revision>
  <dcterms:created xsi:type="dcterms:W3CDTF">2018-08-06T22:35:07Z</dcterms:created>
  <dcterms:modified xsi:type="dcterms:W3CDTF">2022-09-16T02:25:21Z</dcterms:modified>
</cp:coreProperties>
</file>